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1"/>
  </p:notesMasterIdLst>
  <p:handoutMasterIdLst>
    <p:handoutMasterId r:id="rId22"/>
  </p:handoutMasterIdLst>
  <p:sldIdLst>
    <p:sldId id="263" r:id="rId2"/>
    <p:sldId id="279" r:id="rId3"/>
    <p:sldId id="280" r:id="rId4"/>
    <p:sldId id="281" r:id="rId5"/>
    <p:sldId id="282" r:id="rId6"/>
    <p:sldId id="283" r:id="rId7"/>
    <p:sldId id="284" r:id="rId8"/>
    <p:sldId id="285" r:id="rId9"/>
    <p:sldId id="286" r:id="rId10"/>
    <p:sldId id="287" r:id="rId11"/>
    <p:sldId id="288" r:id="rId12"/>
    <p:sldId id="289" r:id="rId13"/>
    <p:sldId id="290" r:id="rId14"/>
    <p:sldId id="291" r:id="rId15"/>
    <p:sldId id="292" r:id="rId16"/>
    <p:sldId id="293" r:id="rId17"/>
    <p:sldId id="294" r:id="rId18"/>
    <p:sldId id="295" r:id="rId19"/>
    <p:sldId id="296" r:id="rId20"/>
  </p:sldIdLst>
  <p:sldSz cx="9144000" cy="6858000" type="screen4x3"/>
  <p:notesSz cx="6858000" cy="9144000"/>
  <p:defaultTextStyle>
    <a:defPPr>
      <a:defRPr lang="it-IT"/>
    </a:defPPr>
    <a:lvl1pPr algn="l" rtl="0" eaLnBrk="0" fontAlgn="base" hangingPunct="0">
      <a:spcBef>
        <a:spcPct val="0"/>
      </a:spcBef>
      <a:spcAft>
        <a:spcPct val="0"/>
      </a:spcAft>
      <a:defRPr sz="900" kern="1200">
        <a:solidFill>
          <a:schemeClr val="bg1"/>
        </a:solidFill>
        <a:latin typeface="Arial" charset="0"/>
        <a:ea typeface="ＭＳ Ｐゴシック" pitchFamily="34" charset="-128"/>
        <a:cs typeface="+mn-cs"/>
      </a:defRPr>
    </a:lvl1pPr>
    <a:lvl2pPr marL="457200" algn="l" rtl="0" eaLnBrk="0" fontAlgn="base" hangingPunct="0">
      <a:spcBef>
        <a:spcPct val="0"/>
      </a:spcBef>
      <a:spcAft>
        <a:spcPct val="0"/>
      </a:spcAft>
      <a:defRPr sz="900" kern="1200">
        <a:solidFill>
          <a:schemeClr val="bg1"/>
        </a:solidFill>
        <a:latin typeface="Arial" charset="0"/>
        <a:ea typeface="ＭＳ Ｐゴシック" pitchFamily="34" charset="-128"/>
        <a:cs typeface="+mn-cs"/>
      </a:defRPr>
    </a:lvl2pPr>
    <a:lvl3pPr marL="914400" algn="l" rtl="0" eaLnBrk="0" fontAlgn="base" hangingPunct="0">
      <a:spcBef>
        <a:spcPct val="0"/>
      </a:spcBef>
      <a:spcAft>
        <a:spcPct val="0"/>
      </a:spcAft>
      <a:defRPr sz="900" kern="1200">
        <a:solidFill>
          <a:schemeClr val="bg1"/>
        </a:solidFill>
        <a:latin typeface="Arial" charset="0"/>
        <a:ea typeface="ＭＳ Ｐゴシック" pitchFamily="34" charset="-128"/>
        <a:cs typeface="+mn-cs"/>
      </a:defRPr>
    </a:lvl3pPr>
    <a:lvl4pPr marL="1371600" algn="l" rtl="0" eaLnBrk="0" fontAlgn="base" hangingPunct="0">
      <a:spcBef>
        <a:spcPct val="0"/>
      </a:spcBef>
      <a:spcAft>
        <a:spcPct val="0"/>
      </a:spcAft>
      <a:defRPr sz="900" kern="1200">
        <a:solidFill>
          <a:schemeClr val="bg1"/>
        </a:solidFill>
        <a:latin typeface="Arial" charset="0"/>
        <a:ea typeface="ＭＳ Ｐゴシック" pitchFamily="34" charset="-128"/>
        <a:cs typeface="+mn-cs"/>
      </a:defRPr>
    </a:lvl4pPr>
    <a:lvl5pPr marL="1828800" algn="l" rtl="0" eaLnBrk="0" fontAlgn="base" hangingPunct="0">
      <a:spcBef>
        <a:spcPct val="0"/>
      </a:spcBef>
      <a:spcAft>
        <a:spcPct val="0"/>
      </a:spcAft>
      <a:defRPr sz="900" kern="1200">
        <a:solidFill>
          <a:schemeClr val="bg1"/>
        </a:solidFill>
        <a:latin typeface="Arial" charset="0"/>
        <a:ea typeface="ＭＳ Ｐゴシック" pitchFamily="34" charset="-128"/>
        <a:cs typeface="+mn-cs"/>
      </a:defRPr>
    </a:lvl5pPr>
    <a:lvl6pPr marL="2286000" algn="l" defTabSz="914400" rtl="0" eaLnBrk="1" latinLnBrk="0" hangingPunct="1">
      <a:defRPr sz="900" kern="1200">
        <a:solidFill>
          <a:schemeClr val="bg1"/>
        </a:solidFill>
        <a:latin typeface="Arial" charset="0"/>
        <a:ea typeface="ＭＳ Ｐゴシック" pitchFamily="34" charset="-128"/>
        <a:cs typeface="+mn-cs"/>
      </a:defRPr>
    </a:lvl6pPr>
    <a:lvl7pPr marL="2743200" algn="l" defTabSz="914400" rtl="0" eaLnBrk="1" latinLnBrk="0" hangingPunct="1">
      <a:defRPr sz="900" kern="1200">
        <a:solidFill>
          <a:schemeClr val="bg1"/>
        </a:solidFill>
        <a:latin typeface="Arial" charset="0"/>
        <a:ea typeface="ＭＳ Ｐゴシック" pitchFamily="34" charset="-128"/>
        <a:cs typeface="+mn-cs"/>
      </a:defRPr>
    </a:lvl7pPr>
    <a:lvl8pPr marL="3200400" algn="l" defTabSz="914400" rtl="0" eaLnBrk="1" latinLnBrk="0" hangingPunct="1">
      <a:defRPr sz="900" kern="1200">
        <a:solidFill>
          <a:schemeClr val="bg1"/>
        </a:solidFill>
        <a:latin typeface="Arial" charset="0"/>
        <a:ea typeface="ＭＳ Ｐゴシック" pitchFamily="34" charset="-128"/>
        <a:cs typeface="+mn-cs"/>
      </a:defRPr>
    </a:lvl8pPr>
    <a:lvl9pPr marL="3657600" algn="l" defTabSz="914400" rtl="0" eaLnBrk="1" latinLnBrk="0" hangingPunct="1">
      <a:defRPr sz="900" kern="1200">
        <a:solidFill>
          <a:schemeClr val="bg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6778"/>
    <a:srgbClr val="AAC9B6"/>
    <a:srgbClr val="822433"/>
    <a:srgbClr val="830022"/>
    <a:srgbClr val="790022"/>
    <a:srgbClr val="7836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441" autoAdjust="0"/>
    <p:restoredTop sz="78333" autoAdjust="0"/>
  </p:normalViewPr>
  <p:slideViewPr>
    <p:cSldViewPr>
      <p:cViewPr varScale="1">
        <p:scale>
          <a:sx n="111" d="100"/>
          <a:sy n="111" d="100"/>
        </p:scale>
        <p:origin x="2178" y="102"/>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0" d="100"/>
          <a:sy n="110" d="100"/>
        </p:scale>
        <p:origin x="-1688" y="-11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2CA7E70-1847-4A05-82FE-4641C5C0DB3D}"/>
              </a:ext>
            </a:extLst>
          </p:cNvPr>
          <p:cNvSpPr>
            <a:spLocks noGrp="1" noChangeArrowheads="1"/>
          </p:cNvSpPr>
          <p:nvPr>
            <p:ph type="hdr" sz="quarter"/>
          </p:nvPr>
        </p:nvSpPr>
        <p:spPr bwMode="auto">
          <a:xfrm>
            <a:off x="0" y="0"/>
            <a:ext cx="29718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a:defRPr sz="1200">
                <a:solidFill>
                  <a:schemeClr val="tx1"/>
                </a:solidFill>
                <a:latin typeface="Arial" charset="0"/>
                <a:ea typeface="ＭＳ Ｐゴシック" pitchFamily="1" charset="-128"/>
              </a:defRPr>
            </a:lvl1pPr>
          </a:lstStyle>
          <a:p>
            <a:pPr>
              <a:defRPr/>
            </a:pPr>
            <a:endParaRPr lang="it-IT" altLang="it-IT"/>
          </a:p>
        </p:txBody>
      </p:sp>
      <p:sp>
        <p:nvSpPr>
          <p:cNvPr id="3075" name="Rectangle 3">
            <a:extLst>
              <a:ext uri="{FF2B5EF4-FFF2-40B4-BE49-F238E27FC236}">
                <a16:creationId xmlns:a16="http://schemas.microsoft.com/office/drawing/2014/main" id="{21AAC84E-6CC4-4CA0-9885-317AFB09877F}"/>
              </a:ext>
            </a:extLst>
          </p:cNvPr>
          <p:cNvSpPr>
            <a:spLocks noGrp="1" noChangeArrowheads="1"/>
          </p:cNvSpPr>
          <p:nvPr>
            <p:ph type="dt" sz="quarter" idx="1"/>
          </p:nvPr>
        </p:nvSpPr>
        <p:spPr bwMode="auto">
          <a:xfrm>
            <a:off x="3886200" y="0"/>
            <a:ext cx="29718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charset="0"/>
                <a:ea typeface="ＭＳ Ｐゴシック" pitchFamily="1" charset="-128"/>
              </a:defRPr>
            </a:lvl1pPr>
          </a:lstStyle>
          <a:p>
            <a:pPr>
              <a:defRPr/>
            </a:pPr>
            <a:endParaRPr lang="it-IT" altLang="it-IT"/>
          </a:p>
        </p:txBody>
      </p:sp>
      <p:sp>
        <p:nvSpPr>
          <p:cNvPr id="3076" name="Rectangle 4">
            <a:extLst>
              <a:ext uri="{FF2B5EF4-FFF2-40B4-BE49-F238E27FC236}">
                <a16:creationId xmlns:a16="http://schemas.microsoft.com/office/drawing/2014/main" id="{D29D28BB-3C48-48FE-9143-30ED36EA65A2}"/>
              </a:ext>
            </a:extLst>
          </p:cNvPr>
          <p:cNvSpPr>
            <a:spLocks noGrp="1" noChangeArrowheads="1"/>
          </p:cNvSpPr>
          <p:nvPr>
            <p:ph type="ftr" sz="quarter" idx="2"/>
          </p:nvPr>
        </p:nvSpPr>
        <p:spPr bwMode="auto">
          <a:xfrm>
            <a:off x="0" y="8686800"/>
            <a:ext cx="2971800" cy="457200"/>
          </a:xfrm>
          <a:prstGeom prst="rect">
            <a:avLst/>
          </a:prstGeom>
          <a:noFill/>
          <a:ln>
            <a:noFill/>
          </a:ln>
          <a:extLst/>
        </p:spPr>
        <p:txBody>
          <a:bodyPr vert="horz" wrap="square" lIns="91440" tIns="45720" rIns="91440" bIns="45720" numCol="1" anchor="b" anchorCtr="0" compatLnSpc="1">
            <a:prstTxWarp prst="textNoShape">
              <a:avLst/>
            </a:prstTxWarp>
          </a:bodyPr>
          <a:lstStyle>
            <a:lvl1pPr>
              <a:defRPr sz="1200">
                <a:solidFill>
                  <a:schemeClr val="tx1"/>
                </a:solidFill>
                <a:latin typeface="Arial" charset="0"/>
                <a:ea typeface="ＭＳ Ｐゴシック" pitchFamily="1" charset="-128"/>
              </a:defRPr>
            </a:lvl1pPr>
          </a:lstStyle>
          <a:p>
            <a:pPr>
              <a:defRPr/>
            </a:pPr>
            <a:endParaRPr lang="it-IT" altLang="it-IT"/>
          </a:p>
        </p:txBody>
      </p:sp>
      <p:sp>
        <p:nvSpPr>
          <p:cNvPr id="3077" name="Rectangle 5">
            <a:extLst>
              <a:ext uri="{FF2B5EF4-FFF2-40B4-BE49-F238E27FC236}">
                <a16:creationId xmlns:a16="http://schemas.microsoft.com/office/drawing/2014/main" id="{9A096EA1-9468-44A0-87D3-256816729903}"/>
              </a:ext>
            </a:extLst>
          </p:cNvPr>
          <p:cNvSpPr>
            <a:spLocks noGrp="1" noChangeArrowheads="1"/>
          </p:cNvSpPr>
          <p:nvPr>
            <p:ph type="sldNum" sz="quarter" idx="3"/>
          </p:nvPr>
        </p:nvSpPr>
        <p:spPr bwMode="auto">
          <a:xfrm>
            <a:off x="3886200" y="8686800"/>
            <a:ext cx="2971800" cy="457200"/>
          </a:xfrm>
          <a:prstGeom prst="rect">
            <a:avLst/>
          </a:prstGeom>
          <a:noFill/>
          <a:ln>
            <a:noFill/>
          </a:ln>
          <a:ex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fld id="{62A79D3E-CA58-4A1B-9F58-27E9804DABAF}" type="slidenum">
              <a:rPr lang="it-IT" altLang="it-IT"/>
              <a:pPr/>
              <a:t>‹N›</a:t>
            </a:fld>
            <a:endParaRPr lang="it-IT" altLang="it-IT"/>
          </a:p>
        </p:txBody>
      </p:sp>
    </p:spTree>
    <p:extLst>
      <p:ext uri="{BB962C8B-B14F-4D97-AF65-F5344CB8AC3E}">
        <p14:creationId xmlns:p14="http://schemas.microsoft.com/office/powerpoint/2010/main" val="16471832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108E2A8E-1250-483D-B310-97E8A515F19D}"/>
              </a:ext>
            </a:extLst>
          </p:cNvPr>
          <p:cNvSpPr>
            <a:spLocks noGrp="1" noChangeArrowheads="1"/>
          </p:cNvSpPr>
          <p:nvPr>
            <p:ph type="hdr" sz="quarter"/>
          </p:nvPr>
        </p:nvSpPr>
        <p:spPr bwMode="auto">
          <a:xfrm>
            <a:off x="0" y="0"/>
            <a:ext cx="29718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a:defRPr sz="1200">
                <a:solidFill>
                  <a:schemeClr val="tx1"/>
                </a:solidFill>
                <a:latin typeface="Arial" charset="0"/>
                <a:ea typeface="ＭＳ Ｐゴシック" pitchFamily="1" charset="-128"/>
              </a:defRPr>
            </a:lvl1pPr>
          </a:lstStyle>
          <a:p>
            <a:pPr>
              <a:defRPr/>
            </a:pPr>
            <a:endParaRPr lang="it-IT" altLang="it-IT"/>
          </a:p>
        </p:txBody>
      </p:sp>
      <p:sp>
        <p:nvSpPr>
          <p:cNvPr id="5123" name="Rectangle 3">
            <a:extLst>
              <a:ext uri="{FF2B5EF4-FFF2-40B4-BE49-F238E27FC236}">
                <a16:creationId xmlns:a16="http://schemas.microsoft.com/office/drawing/2014/main" id="{DDC46607-FC41-4FAB-89D2-AB84DC281E9D}"/>
              </a:ext>
            </a:extLst>
          </p:cNvPr>
          <p:cNvSpPr>
            <a:spLocks noGrp="1" noChangeArrowheads="1"/>
          </p:cNvSpPr>
          <p:nvPr>
            <p:ph type="dt" idx="1"/>
          </p:nvPr>
        </p:nvSpPr>
        <p:spPr bwMode="auto">
          <a:xfrm>
            <a:off x="3886200" y="0"/>
            <a:ext cx="29718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charset="0"/>
                <a:ea typeface="ＭＳ Ｐゴシック" pitchFamily="1" charset="-128"/>
              </a:defRPr>
            </a:lvl1pPr>
          </a:lstStyle>
          <a:p>
            <a:pPr>
              <a:defRPr/>
            </a:pPr>
            <a:endParaRPr lang="it-IT" altLang="it-IT"/>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a:extLst>
              <a:ext uri="{FF2B5EF4-FFF2-40B4-BE49-F238E27FC236}">
                <a16:creationId xmlns:a16="http://schemas.microsoft.com/office/drawing/2014/main" id="{4E94518F-CDD5-4A5B-9C2F-CE92FEF944B5}"/>
              </a:ext>
            </a:extLst>
          </p:cNvPr>
          <p:cNvSpPr>
            <a:spLocks noGrp="1" noChangeArrowheads="1"/>
          </p:cNvSpPr>
          <p:nvPr>
            <p:ph type="body" sz="quarter" idx="3"/>
          </p:nvPr>
        </p:nvSpPr>
        <p:spPr bwMode="auto">
          <a:xfrm>
            <a:off x="914400" y="4343400"/>
            <a:ext cx="5029200" cy="4114800"/>
          </a:xfrm>
          <a:prstGeom prst="rect">
            <a:avLst/>
          </a:prstGeom>
          <a:noFill/>
          <a:ln>
            <a:noFill/>
          </a:ln>
          <a:extLst/>
        </p:spPr>
        <p:txBody>
          <a:bodyPr vert="horz" wrap="square" lIns="91440" tIns="45720" rIns="91440" bIns="45720" numCol="1" anchor="t" anchorCtr="0" compatLnSpc="1">
            <a:prstTxWarp prst="textNoShape">
              <a:avLst/>
            </a:prstTxWarp>
          </a:bodyPr>
          <a:lstStyle/>
          <a:p>
            <a:pPr lvl="0"/>
            <a:r>
              <a:rPr lang="it-IT" altLang="it-IT" noProof="0"/>
              <a:t>Fare clic per modificare gli stili del testo dello schema</a:t>
            </a:r>
          </a:p>
          <a:p>
            <a:pPr lvl="1"/>
            <a:r>
              <a:rPr lang="it-IT" altLang="it-IT" noProof="0"/>
              <a:t>Secondo livello</a:t>
            </a:r>
          </a:p>
          <a:p>
            <a:pPr lvl="2"/>
            <a:r>
              <a:rPr lang="it-IT" altLang="it-IT" noProof="0"/>
              <a:t>Terzo livello</a:t>
            </a:r>
          </a:p>
          <a:p>
            <a:pPr lvl="3"/>
            <a:r>
              <a:rPr lang="it-IT" altLang="it-IT" noProof="0"/>
              <a:t>Quarto livello</a:t>
            </a:r>
          </a:p>
          <a:p>
            <a:pPr lvl="4"/>
            <a:r>
              <a:rPr lang="it-IT" altLang="it-IT" noProof="0"/>
              <a:t>Quinto livello</a:t>
            </a:r>
          </a:p>
        </p:txBody>
      </p:sp>
      <p:sp>
        <p:nvSpPr>
          <p:cNvPr id="5126" name="Rectangle 6">
            <a:extLst>
              <a:ext uri="{FF2B5EF4-FFF2-40B4-BE49-F238E27FC236}">
                <a16:creationId xmlns:a16="http://schemas.microsoft.com/office/drawing/2014/main" id="{E96852A4-E115-4D0B-80E4-72264B3BD4E0}"/>
              </a:ext>
            </a:extLst>
          </p:cNvPr>
          <p:cNvSpPr>
            <a:spLocks noGrp="1" noChangeArrowheads="1"/>
          </p:cNvSpPr>
          <p:nvPr>
            <p:ph type="ftr" sz="quarter" idx="4"/>
          </p:nvPr>
        </p:nvSpPr>
        <p:spPr bwMode="auto">
          <a:xfrm>
            <a:off x="0" y="8686800"/>
            <a:ext cx="2971800" cy="457200"/>
          </a:xfrm>
          <a:prstGeom prst="rect">
            <a:avLst/>
          </a:prstGeom>
          <a:noFill/>
          <a:ln>
            <a:noFill/>
          </a:ln>
          <a:extLst/>
        </p:spPr>
        <p:txBody>
          <a:bodyPr vert="horz" wrap="square" lIns="91440" tIns="45720" rIns="91440" bIns="45720" numCol="1" anchor="b" anchorCtr="0" compatLnSpc="1">
            <a:prstTxWarp prst="textNoShape">
              <a:avLst/>
            </a:prstTxWarp>
          </a:bodyPr>
          <a:lstStyle>
            <a:lvl1pPr>
              <a:defRPr sz="1200">
                <a:solidFill>
                  <a:schemeClr val="tx1"/>
                </a:solidFill>
                <a:latin typeface="Arial" charset="0"/>
                <a:ea typeface="ＭＳ Ｐゴシック" pitchFamily="1" charset="-128"/>
              </a:defRPr>
            </a:lvl1pPr>
          </a:lstStyle>
          <a:p>
            <a:pPr>
              <a:defRPr/>
            </a:pPr>
            <a:endParaRPr lang="it-IT" altLang="it-IT"/>
          </a:p>
        </p:txBody>
      </p:sp>
      <p:sp>
        <p:nvSpPr>
          <p:cNvPr id="5127" name="Rectangle 7">
            <a:extLst>
              <a:ext uri="{FF2B5EF4-FFF2-40B4-BE49-F238E27FC236}">
                <a16:creationId xmlns:a16="http://schemas.microsoft.com/office/drawing/2014/main" id="{CED6F229-9C7B-4632-A057-E0A93C63089F}"/>
              </a:ext>
            </a:extLst>
          </p:cNvPr>
          <p:cNvSpPr>
            <a:spLocks noGrp="1" noChangeArrowheads="1"/>
          </p:cNvSpPr>
          <p:nvPr>
            <p:ph type="sldNum" sz="quarter" idx="5"/>
          </p:nvPr>
        </p:nvSpPr>
        <p:spPr bwMode="auto">
          <a:xfrm>
            <a:off x="3886200" y="8686800"/>
            <a:ext cx="2971800" cy="457200"/>
          </a:xfrm>
          <a:prstGeom prst="rect">
            <a:avLst/>
          </a:prstGeom>
          <a:noFill/>
          <a:ln>
            <a:noFill/>
          </a:ln>
          <a:ex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fld id="{6122B864-691A-40DF-9DC4-6E8518141ED2}" type="slidenum">
              <a:rPr lang="it-IT" altLang="it-IT"/>
              <a:pPr/>
              <a:t>‹N›</a:t>
            </a:fld>
            <a:endParaRPr lang="it-IT" altLang="it-IT"/>
          </a:p>
        </p:txBody>
      </p:sp>
    </p:spTree>
    <p:extLst>
      <p:ext uri="{BB962C8B-B14F-4D97-AF65-F5344CB8AC3E}">
        <p14:creationId xmlns:p14="http://schemas.microsoft.com/office/powerpoint/2010/main" val="15695999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miter lim="800000"/>
            <a:headEnd/>
            <a:tailEnd/>
          </a:ln>
        </p:spPr>
        <p:txBody>
          <a:bodyPr/>
          <a:lstStyle/>
          <a:p>
            <a:fld id="{12133C44-6C0E-4DF1-82B0-B146A36BCB68}" type="slidenum">
              <a:rPr lang="it-IT" altLang="it-IT"/>
              <a:pPr/>
              <a:t>1</a:t>
            </a:fld>
            <a:endParaRPr lang="it-IT" altLang="it-IT"/>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it-IT" altLang="it-IT">
              <a:ea typeface="ＭＳ Ｐゴシック" pitchFamily="34" charset="-128"/>
            </a:endParaRPr>
          </a:p>
        </p:txBody>
      </p:sp>
    </p:spTree>
    <p:extLst>
      <p:ext uri="{BB962C8B-B14F-4D97-AF65-F5344CB8AC3E}">
        <p14:creationId xmlns:p14="http://schemas.microsoft.com/office/powerpoint/2010/main" val="2060312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
        <p:nvSpPr>
          <p:cNvPr id="4" name="Rectangle 4">
            <a:extLst>
              <a:ext uri="{FF2B5EF4-FFF2-40B4-BE49-F238E27FC236}">
                <a16:creationId xmlns:a16="http://schemas.microsoft.com/office/drawing/2014/main" id="{63182151-68A0-4F34-81A3-8BA2E27BC877}"/>
              </a:ext>
            </a:extLst>
          </p:cNvPr>
          <p:cNvSpPr>
            <a:spLocks noGrp="1" noChangeArrowheads="1"/>
          </p:cNvSpPr>
          <p:nvPr>
            <p:ph type="dt" sz="half" idx="10"/>
          </p:nvPr>
        </p:nvSpPr>
        <p:spPr>
          <a:ln/>
        </p:spPr>
        <p:txBody>
          <a:bodyPr/>
          <a:lstStyle>
            <a:lvl1pPr>
              <a:defRPr/>
            </a:lvl1pPr>
          </a:lstStyle>
          <a:p>
            <a:pPr>
              <a:defRPr/>
            </a:pPr>
            <a:fld id="{FC0EF451-AD66-4C7E-A400-D11A72C63AFC}" type="datetime1">
              <a:rPr lang="it-IT" altLang="it-IT"/>
              <a:pPr>
                <a:defRPr/>
              </a:pPr>
              <a:t>25/09/2018</a:t>
            </a:fld>
            <a:endParaRPr lang="it-IT" altLang="it-IT"/>
          </a:p>
        </p:txBody>
      </p:sp>
      <p:sp>
        <p:nvSpPr>
          <p:cNvPr id="5" name="Rectangle 5">
            <a:extLst>
              <a:ext uri="{FF2B5EF4-FFF2-40B4-BE49-F238E27FC236}">
                <a16:creationId xmlns:a16="http://schemas.microsoft.com/office/drawing/2014/main" id="{9851A3D2-1CC1-4609-A170-90EBFCFFEE8A}"/>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6" name="Rectangle 6">
            <a:extLst>
              <a:ext uri="{FF2B5EF4-FFF2-40B4-BE49-F238E27FC236}">
                <a16:creationId xmlns:a16="http://schemas.microsoft.com/office/drawing/2014/main" id="{606FC6F4-66CC-4DF1-AF84-798D62ED5F18}"/>
              </a:ext>
            </a:extLst>
          </p:cNvPr>
          <p:cNvSpPr>
            <a:spLocks noGrp="1" noChangeArrowheads="1"/>
          </p:cNvSpPr>
          <p:nvPr>
            <p:ph type="sldNum" sz="quarter" idx="12"/>
          </p:nvPr>
        </p:nvSpPr>
        <p:spPr>
          <a:ln/>
        </p:spPr>
        <p:txBody>
          <a:bodyPr/>
          <a:lstStyle>
            <a:lvl1pPr>
              <a:defRPr/>
            </a:lvl1pPr>
          </a:lstStyle>
          <a:p>
            <a:r>
              <a:rPr lang="it-IT" altLang="it-IT"/>
              <a:t>Pagina </a:t>
            </a:r>
            <a:fld id="{3DA99E93-DD3F-460B-9BFE-BE3D39B70393}" type="slidenum">
              <a:rPr lang="it-IT" altLang="it-IT"/>
              <a:pPr/>
              <a:t>‹N›</a:t>
            </a:fld>
            <a:endParaRPr lang="it-IT" alt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a:extLst>
              <a:ext uri="{FF2B5EF4-FFF2-40B4-BE49-F238E27FC236}">
                <a16:creationId xmlns:a16="http://schemas.microsoft.com/office/drawing/2014/main" id="{63182151-68A0-4F34-81A3-8BA2E27BC877}"/>
              </a:ext>
            </a:extLst>
          </p:cNvPr>
          <p:cNvSpPr>
            <a:spLocks noGrp="1" noChangeArrowheads="1"/>
          </p:cNvSpPr>
          <p:nvPr>
            <p:ph type="dt" sz="half" idx="10"/>
          </p:nvPr>
        </p:nvSpPr>
        <p:spPr>
          <a:ln/>
        </p:spPr>
        <p:txBody>
          <a:bodyPr/>
          <a:lstStyle>
            <a:lvl1pPr>
              <a:defRPr/>
            </a:lvl1pPr>
          </a:lstStyle>
          <a:p>
            <a:pPr>
              <a:defRPr/>
            </a:pPr>
            <a:fld id="{9229AE3B-60ED-4B50-95CA-D65A7D2F079F}" type="datetime1">
              <a:rPr lang="it-IT" altLang="it-IT"/>
              <a:pPr>
                <a:defRPr/>
              </a:pPr>
              <a:t>25/09/2018</a:t>
            </a:fld>
            <a:endParaRPr lang="it-IT" altLang="it-IT"/>
          </a:p>
        </p:txBody>
      </p:sp>
      <p:sp>
        <p:nvSpPr>
          <p:cNvPr id="5" name="Rectangle 5">
            <a:extLst>
              <a:ext uri="{FF2B5EF4-FFF2-40B4-BE49-F238E27FC236}">
                <a16:creationId xmlns:a16="http://schemas.microsoft.com/office/drawing/2014/main" id="{9851A3D2-1CC1-4609-A170-90EBFCFFEE8A}"/>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6" name="Rectangle 6">
            <a:extLst>
              <a:ext uri="{FF2B5EF4-FFF2-40B4-BE49-F238E27FC236}">
                <a16:creationId xmlns:a16="http://schemas.microsoft.com/office/drawing/2014/main" id="{606FC6F4-66CC-4DF1-AF84-798D62ED5F18}"/>
              </a:ext>
            </a:extLst>
          </p:cNvPr>
          <p:cNvSpPr>
            <a:spLocks noGrp="1" noChangeArrowheads="1"/>
          </p:cNvSpPr>
          <p:nvPr>
            <p:ph type="sldNum" sz="quarter" idx="12"/>
          </p:nvPr>
        </p:nvSpPr>
        <p:spPr>
          <a:ln/>
        </p:spPr>
        <p:txBody>
          <a:bodyPr/>
          <a:lstStyle>
            <a:lvl1pPr>
              <a:defRPr/>
            </a:lvl1pPr>
          </a:lstStyle>
          <a:p>
            <a:r>
              <a:rPr lang="it-IT" altLang="it-IT"/>
              <a:t>Pagina </a:t>
            </a:r>
            <a:fld id="{A35FD9B4-DD79-45F4-AC8B-459080F9A9AC}" type="slidenum">
              <a:rPr lang="it-IT" altLang="it-IT"/>
              <a:pPr/>
              <a:t>‹N›</a:t>
            </a:fld>
            <a:endParaRPr lang="it-IT" alt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786563" y="409575"/>
            <a:ext cx="1889125" cy="54578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1116013" y="409575"/>
            <a:ext cx="5518150" cy="54578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a:extLst>
              <a:ext uri="{FF2B5EF4-FFF2-40B4-BE49-F238E27FC236}">
                <a16:creationId xmlns:a16="http://schemas.microsoft.com/office/drawing/2014/main" id="{63182151-68A0-4F34-81A3-8BA2E27BC877}"/>
              </a:ext>
            </a:extLst>
          </p:cNvPr>
          <p:cNvSpPr>
            <a:spLocks noGrp="1" noChangeArrowheads="1"/>
          </p:cNvSpPr>
          <p:nvPr>
            <p:ph type="dt" sz="half" idx="10"/>
          </p:nvPr>
        </p:nvSpPr>
        <p:spPr>
          <a:ln/>
        </p:spPr>
        <p:txBody>
          <a:bodyPr/>
          <a:lstStyle>
            <a:lvl1pPr>
              <a:defRPr/>
            </a:lvl1pPr>
          </a:lstStyle>
          <a:p>
            <a:pPr>
              <a:defRPr/>
            </a:pPr>
            <a:fld id="{EFC5CF3F-054F-4A2B-AD74-26B05494EB9B}" type="datetime1">
              <a:rPr lang="it-IT" altLang="it-IT"/>
              <a:pPr>
                <a:defRPr/>
              </a:pPr>
              <a:t>25/09/2018</a:t>
            </a:fld>
            <a:endParaRPr lang="it-IT" altLang="it-IT"/>
          </a:p>
        </p:txBody>
      </p:sp>
      <p:sp>
        <p:nvSpPr>
          <p:cNvPr id="5" name="Rectangle 5">
            <a:extLst>
              <a:ext uri="{FF2B5EF4-FFF2-40B4-BE49-F238E27FC236}">
                <a16:creationId xmlns:a16="http://schemas.microsoft.com/office/drawing/2014/main" id="{9851A3D2-1CC1-4609-A170-90EBFCFFEE8A}"/>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6" name="Rectangle 6">
            <a:extLst>
              <a:ext uri="{FF2B5EF4-FFF2-40B4-BE49-F238E27FC236}">
                <a16:creationId xmlns:a16="http://schemas.microsoft.com/office/drawing/2014/main" id="{606FC6F4-66CC-4DF1-AF84-798D62ED5F18}"/>
              </a:ext>
            </a:extLst>
          </p:cNvPr>
          <p:cNvSpPr>
            <a:spLocks noGrp="1" noChangeArrowheads="1"/>
          </p:cNvSpPr>
          <p:nvPr>
            <p:ph type="sldNum" sz="quarter" idx="12"/>
          </p:nvPr>
        </p:nvSpPr>
        <p:spPr>
          <a:ln/>
        </p:spPr>
        <p:txBody>
          <a:bodyPr/>
          <a:lstStyle>
            <a:lvl1pPr>
              <a:defRPr/>
            </a:lvl1pPr>
          </a:lstStyle>
          <a:p>
            <a:r>
              <a:rPr lang="it-IT" altLang="it-IT"/>
              <a:t>Pagina </a:t>
            </a:r>
            <a:fld id="{422F11D8-3DB2-4991-8DB9-9865F14D8754}" type="slidenum">
              <a:rPr lang="it-IT" altLang="it-IT"/>
              <a:pPr/>
              <a:t>‹N›</a:t>
            </a:fld>
            <a:endParaRPr lang="it-IT" alt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olo, test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1116013" y="409575"/>
            <a:ext cx="7559675" cy="504825"/>
          </a:xfrm>
        </p:spPr>
        <p:txBody>
          <a:bodyPr/>
          <a:lstStyle/>
          <a:p>
            <a:r>
              <a:rPr lang="it-IT"/>
              <a:t>Fare clic per modificare lo stile del titolo</a:t>
            </a:r>
          </a:p>
        </p:txBody>
      </p:sp>
      <p:sp>
        <p:nvSpPr>
          <p:cNvPr id="3" name="Segnaposto testo 2"/>
          <p:cNvSpPr>
            <a:spLocks noGrp="1"/>
          </p:cNvSpPr>
          <p:nvPr>
            <p:ph type="body" sz="half" idx="1"/>
          </p:nvPr>
        </p:nvSpPr>
        <p:spPr>
          <a:xfrm>
            <a:off x="1116013" y="1752600"/>
            <a:ext cx="3703637"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972050" y="1752600"/>
            <a:ext cx="3703638"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a:extLst>
              <a:ext uri="{FF2B5EF4-FFF2-40B4-BE49-F238E27FC236}">
                <a16:creationId xmlns:a16="http://schemas.microsoft.com/office/drawing/2014/main" id="{63182151-68A0-4F34-81A3-8BA2E27BC877}"/>
              </a:ext>
            </a:extLst>
          </p:cNvPr>
          <p:cNvSpPr>
            <a:spLocks noGrp="1" noChangeArrowheads="1"/>
          </p:cNvSpPr>
          <p:nvPr>
            <p:ph type="dt" sz="half" idx="10"/>
          </p:nvPr>
        </p:nvSpPr>
        <p:spPr>
          <a:ln/>
        </p:spPr>
        <p:txBody>
          <a:bodyPr/>
          <a:lstStyle>
            <a:lvl1pPr>
              <a:defRPr/>
            </a:lvl1pPr>
          </a:lstStyle>
          <a:p>
            <a:pPr>
              <a:defRPr/>
            </a:pPr>
            <a:fld id="{A82CD659-9682-40B9-BD56-0F15AE089B08}" type="datetime1">
              <a:rPr lang="it-IT" altLang="it-IT"/>
              <a:pPr>
                <a:defRPr/>
              </a:pPr>
              <a:t>25/09/2018</a:t>
            </a:fld>
            <a:endParaRPr lang="it-IT" altLang="it-IT"/>
          </a:p>
        </p:txBody>
      </p:sp>
      <p:sp>
        <p:nvSpPr>
          <p:cNvPr id="6" name="Rectangle 5">
            <a:extLst>
              <a:ext uri="{FF2B5EF4-FFF2-40B4-BE49-F238E27FC236}">
                <a16:creationId xmlns:a16="http://schemas.microsoft.com/office/drawing/2014/main" id="{9851A3D2-1CC1-4609-A170-90EBFCFFEE8A}"/>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7" name="Rectangle 6">
            <a:extLst>
              <a:ext uri="{FF2B5EF4-FFF2-40B4-BE49-F238E27FC236}">
                <a16:creationId xmlns:a16="http://schemas.microsoft.com/office/drawing/2014/main" id="{606FC6F4-66CC-4DF1-AF84-798D62ED5F18}"/>
              </a:ext>
            </a:extLst>
          </p:cNvPr>
          <p:cNvSpPr>
            <a:spLocks noGrp="1" noChangeArrowheads="1"/>
          </p:cNvSpPr>
          <p:nvPr>
            <p:ph type="sldNum" sz="quarter" idx="12"/>
          </p:nvPr>
        </p:nvSpPr>
        <p:spPr>
          <a:ln/>
        </p:spPr>
        <p:txBody>
          <a:bodyPr/>
          <a:lstStyle>
            <a:lvl1pPr>
              <a:defRPr/>
            </a:lvl1pPr>
          </a:lstStyle>
          <a:p>
            <a:r>
              <a:rPr lang="it-IT" altLang="it-IT"/>
              <a:t>Pagina </a:t>
            </a:r>
            <a:fld id="{E2EE71CF-19AC-42D4-8F95-BFD7904BA29D}" type="slidenum">
              <a:rPr lang="it-IT" altLang="it-IT"/>
              <a:pPr/>
              <a:t>‹N›</a:t>
            </a:fld>
            <a:endParaRPr lang="it-IT" altLang="it-IT"/>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olo e tabella">
    <p:spTree>
      <p:nvGrpSpPr>
        <p:cNvPr id="1" name=""/>
        <p:cNvGrpSpPr/>
        <p:nvPr/>
      </p:nvGrpSpPr>
      <p:grpSpPr>
        <a:xfrm>
          <a:off x="0" y="0"/>
          <a:ext cx="0" cy="0"/>
          <a:chOff x="0" y="0"/>
          <a:chExt cx="0" cy="0"/>
        </a:xfrm>
      </p:grpSpPr>
      <p:sp>
        <p:nvSpPr>
          <p:cNvPr id="2" name="Titolo 1"/>
          <p:cNvSpPr>
            <a:spLocks noGrp="1"/>
          </p:cNvSpPr>
          <p:nvPr>
            <p:ph type="title"/>
          </p:nvPr>
        </p:nvSpPr>
        <p:spPr>
          <a:xfrm>
            <a:off x="1116013" y="409575"/>
            <a:ext cx="7559675" cy="504825"/>
          </a:xfrm>
        </p:spPr>
        <p:txBody>
          <a:bodyPr/>
          <a:lstStyle/>
          <a:p>
            <a:r>
              <a:rPr lang="it-IT"/>
              <a:t>Fare clic per modificare lo stile del titolo</a:t>
            </a:r>
          </a:p>
        </p:txBody>
      </p:sp>
      <p:sp>
        <p:nvSpPr>
          <p:cNvPr id="3" name="Segnaposto tabella 2"/>
          <p:cNvSpPr>
            <a:spLocks noGrp="1"/>
          </p:cNvSpPr>
          <p:nvPr>
            <p:ph type="tbl" idx="1"/>
          </p:nvPr>
        </p:nvSpPr>
        <p:spPr>
          <a:xfrm>
            <a:off x="1116013" y="1752600"/>
            <a:ext cx="7559675" cy="4114800"/>
          </a:xfrm>
        </p:spPr>
        <p:txBody>
          <a:bodyPr/>
          <a:lstStyle/>
          <a:p>
            <a:pPr lvl="0"/>
            <a:endParaRPr lang="it-IT" noProof="0"/>
          </a:p>
        </p:txBody>
      </p:sp>
      <p:sp>
        <p:nvSpPr>
          <p:cNvPr id="4" name="Rectangle 4">
            <a:extLst>
              <a:ext uri="{FF2B5EF4-FFF2-40B4-BE49-F238E27FC236}">
                <a16:creationId xmlns:a16="http://schemas.microsoft.com/office/drawing/2014/main" id="{63182151-68A0-4F34-81A3-8BA2E27BC877}"/>
              </a:ext>
            </a:extLst>
          </p:cNvPr>
          <p:cNvSpPr>
            <a:spLocks noGrp="1" noChangeArrowheads="1"/>
          </p:cNvSpPr>
          <p:nvPr>
            <p:ph type="dt" sz="half" idx="10"/>
          </p:nvPr>
        </p:nvSpPr>
        <p:spPr>
          <a:ln/>
        </p:spPr>
        <p:txBody>
          <a:bodyPr/>
          <a:lstStyle>
            <a:lvl1pPr>
              <a:defRPr/>
            </a:lvl1pPr>
          </a:lstStyle>
          <a:p>
            <a:pPr>
              <a:defRPr/>
            </a:pPr>
            <a:fld id="{E1F60E84-F832-4CC5-A9F1-16780EE6002C}" type="datetime1">
              <a:rPr lang="it-IT" altLang="it-IT"/>
              <a:pPr>
                <a:defRPr/>
              </a:pPr>
              <a:t>25/09/2018</a:t>
            </a:fld>
            <a:endParaRPr lang="it-IT" altLang="it-IT"/>
          </a:p>
        </p:txBody>
      </p:sp>
      <p:sp>
        <p:nvSpPr>
          <p:cNvPr id="5" name="Rectangle 5">
            <a:extLst>
              <a:ext uri="{FF2B5EF4-FFF2-40B4-BE49-F238E27FC236}">
                <a16:creationId xmlns:a16="http://schemas.microsoft.com/office/drawing/2014/main" id="{9851A3D2-1CC1-4609-A170-90EBFCFFEE8A}"/>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6" name="Rectangle 6">
            <a:extLst>
              <a:ext uri="{FF2B5EF4-FFF2-40B4-BE49-F238E27FC236}">
                <a16:creationId xmlns:a16="http://schemas.microsoft.com/office/drawing/2014/main" id="{606FC6F4-66CC-4DF1-AF84-798D62ED5F18}"/>
              </a:ext>
            </a:extLst>
          </p:cNvPr>
          <p:cNvSpPr>
            <a:spLocks noGrp="1" noChangeArrowheads="1"/>
          </p:cNvSpPr>
          <p:nvPr>
            <p:ph type="sldNum" sz="quarter" idx="12"/>
          </p:nvPr>
        </p:nvSpPr>
        <p:spPr>
          <a:ln/>
        </p:spPr>
        <p:txBody>
          <a:bodyPr/>
          <a:lstStyle>
            <a:lvl1pPr>
              <a:defRPr/>
            </a:lvl1pPr>
          </a:lstStyle>
          <a:p>
            <a:r>
              <a:rPr lang="it-IT" altLang="it-IT"/>
              <a:t>Pagina </a:t>
            </a:r>
            <a:fld id="{2484E6CC-2D0F-4C3C-BEED-1EB07349F87C}" type="slidenum">
              <a:rPr lang="it-IT" altLang="it-IT"/>
              <a:pPr/>
              <a:t>‹N›</a:t>
            </a:fld>
            <a:endParaRPr lang="it-IT" altLang="it-IT"/>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hart" preserve="1">
  <p:cSld name="Titolo e grafico">
    <p:spTree>
      <p:nvGrpSpPr>
        <p:cNvPr id="1" name=""/>
        <p:cNvGrpSpPr/>
        <p:nvPr/>
      </p:nvGrpSpPr>
      <p:grpSpPr>
        <a:xfrm>
          <a:off x="0" y="0"/>
          <a:ext cx="0" cy="0"/>
          <a:chOff x="0" y="0"/>
          <a:chExt cx="0" cy="0"/>
        </a:xfrm>
      </p:grpSpPr>
      <p:sp>
        <p:nvSpPr>
          <p:cNvPr id="2" name="Titolo 1"/>
          <p:cNvSpPr>
            <a:spLocks noGrp="1"/>
          </p:cNvSpPr>
          <p:nvPr>
            <p:ph type="title"/>
          </p:nvPr>
        </p:nvSpPr>
        <p:spPr>
          <a:xfrm>
            <a:off x="1116013" y="409575"/>
            <a:ext cx="7559675" cy="504825"/>
          </a:xfrm>
        </p:spPr>
        <p:txBody>
          <a:bodyPr/>
          <a:lstStyle/>
          <a:p>
            <a:r>
              <a:rPr lang="it-IT"/>
              <a:t>Fare clic per modificare lo stile del titolo</a:t>
            </a:r>
          </a:p>
        </p:txBody>
      </p:sp>
      <p:sp>
        <p:nvSpPr>
          <p:cNvPr id="3" name="Segnaposto grafico 2"/>
          <p:cNvSpPr>
            <a:spLocks noGrp="1"/>
          </p:cNvSpPr>
          <p:nvPr>
            <p:ph type="chart" idx="1"/>
          </p:nvPr>
        </p:nvSpPr>
        <p:spPr>
          <a:xfrm>
            <a:off x="1116013" y="1752600"/>
            <a:ext cx="7559675" cy="4114800"/>
          </a:xfrm>
        </p:spPr>
        <p:txBody>
          <a:bodyPr/>
          <a:lstStyle/>
          <a:p>
            <a:pPr lvl="0"/>
            <a:endParaRPr lang="it-IT" noProof="0"/>
          </a:p>
        </p:txBody>
      </p:sp>
      <p:sp>
        <p:nvSpPr>
          <p:cNvPr id="4" name="Rectangle 4">
            <a:extLst>
              <a:ext uri="{FF2B5EF4-FFF2-40B4-BE49-F238E27FC236}">
                <a16:creationId xmlns:a16="http://schemas.microsoft.com/office/drawing/2014/main" id="{63182151-68A0-4F34-81A3-8BA2E27BC877}"/>
              </a:ext>
            </a:extLst>
          </p:cNvPr>
          <p:cNvSpPr>
            <a:spLocks noGrp="1" noChangeArrowheads="1"/>
          </p:cNvSpPr>
          <p:nvPr>
            <p:ph type="dt" sz="half" idx="10"/>
          </p:nvPr>
        </p:nvSpPr>
        <p:spPr>
          <a:ln/>
        </p:spPr>
        <p:txBody>
          <a:bodyPr/>
          <a:lstStyle>
            <a:lvl1pPr>
              <a:defRPr/>
            </a:lvl1pPr>
          </a:lstStyle>
          <a:p>
            <a:pPr>
              <a:defRPr/>
            </a:pPr>
            <a:fld id="{D560B47C-29BE-4265-A245-2CFDCA9DDCC1}" type="datetime1">
              <a:rPr lang="it-IT" altLang="it-IT"/>
              <a:pPr>
                <a:defRPr/>
              </a:pPr>
              <a:t>25/09/2018</a:t>
            </a:fld>
            <a:endParaRPr lang="it-IT" altLang="it-IT"/>
          </a:p>
        </p:txBody>
      </p:sp>
      <p:sp>
        <p:nvSpPr>
          <p:cNvPr id="5" name="Rectangle 5">
            <a:extLst>
              <a:ext uri="{FF2B5EF4-FFF2-40B4-BE49-F238E27FC236}">
                <a16:creationId xmlns:a16="http://schemas.microsoft.com/office/drawing/2014/main" id="{9851A3D2-1CC1-4609-A170-90EBFCFFEE8A}"/>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6" name="Rectangle 6">
            <a:extLst>
              <a:ext uri="{FF2B5EF4-FFF2-40B4-BE49-F238E27FC236}">
                <a16:creationId xmlns:a16="http://schemas.microsoft.com/office/drawing/2014/main" id="{606FC6F4-66CC-4DF1-AF84-798D62ED5F18}"/>
              </a:ext>
            </a:extLst>
          </p:cNvPr>
          <p:cNvSpPr>
            <a:spLocks noGrp="1" noChangeArrowheads="1"/>
          </p:cNvSpPr>
          <p:nvPr>
            <p:ph type="sldNum" sz="quarter" idx="12"/>
          </p:nvPr>
        </p:nvSpPr>
        <p:spPr>
          <a:ln/>
        </p:spPr>
        <p:txBody>
          <a:bodyPr/>
          <a:lstStyle>
            <a:lvl1pPr>
              <a:defRPr/>
            </a:lvl1pPr>
          </a:lstStyle>
          <a:p>
            <a:r>
              <a:rPr lang="it-IT" altLang="it-IT"/>
              <a:t>Pagina </a:t>
            </a:r>
            <a:fld id="{7D68E2CA-E40E-4963-AD9D-E67EB02327D2}" type="slidenum">
              <a:rPr lang="it-IT" altLang="it-IT"/>
              <a:pPr/>
              <a:t>‹N›</a:t>
            </a:fld>
            <a:endParaRPr lang="it-IT" alt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a:extLst>
              <a:ext uri="{FF2B5EF4-FFF2-40B4-BE49-F238E27FC236}">
                <a16:creationId xmlns:a16="http://schemas.microsoft.com/office/drawing/2014/main" id="{63182151-68A0-4F34-81A3-8BA2E27BC877}"/>
              </a:ext>
            </a:extLst>
          </p:cNvPr>
          <p:cNvSpPr>
            <a:spLocks noGrp="1" noChangeArrowheads="1"/>
          </p:cNvSpPr>
          <p:nvPr>
            <p:ph type="dt" sz="half" idx="10"/>
          </p:nvPr>
        </p:nvSpPr>
        <p:spPr>
          <a:ln/>
        </p:spPr>
        <p:txBody>
          <a:bodyPr/>
          <a:lstStyle>
            <a:lvl1pPr>
              <a:defRPr/>
            </a:lvl1pPr>
          </a:lstStyle>
          <a:p>
            <a:pPr>
              <a:defRPr/>
            </a:pPr>
            <a:fld id="{2D7E4DBD-3FF8-4002-A39E-1D45A402F313}" type="datetime1">
              <a:rPr lang="it-IT" altLang="it-IT"/>
              <a:pPr>
                <a:defRPr/>
              </a:pPr>
              <a:t>25/09/2018</a:t>
            </a:fld>
            <a:endParaRPr lang="it-IT" altLang="it-IT"/>
          </a:p>
        </p:txBody>
      </p:sp>
      <p:sp>
        <p:nvSpPr>
          <p:cNvPr id="5" name="Rectangle 5">
            <a:extLst>
              <a:ext uri="{FF2B5EF4-FFF2-40B4-BE49-F238E27FC236}">
                <a16:creationId xmlns:a16="http://schemas.microsoft.com/office/drawing/2014/main" id="{9851A3D2-1CC1-4609-A170-90EBFCFFEE8A}"/>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6" name="Rectangle 6">
            <a:extLst>
              <a:ext uri="{FF2B5EF4-FFF2-40B4-BE49-F238E27FC236}">
                <a16:creationId xmlns:a16="http://schemas.microsoft.com/office/drawing/2014/main" id="{606FC6F4-66CC-4DF1-AF84-798D62ED5F18}"/>
              </a:ext>
            </a:extLst>
          </p:cNvPr>
          <p:cNvSpPr>
            <a:spLocks noGrp="1" noChangeArrowheads="1"/>
          </p:cNvSpPr>
          <p:nvPr>
            <p:ph type="sldNum" sz="quarter" idx="12"/>
          </p:nvPr>
        </p:nvSpPr>
        <p:spPr>
          <a:ln/>
        </p:spPr>
        <p:txBody>
          <a:bodyPr/>
          <a:lstStyle>
            <a:lvl1pPr>
              <a:defRPr/>
            </a:lvl1pPr>
          </a:lstStyle>
          <a:p>
            <a:r>
              <a:rPr lang="it-IT" altLang="it-IT"/>
              <a:t>Pagina </a:t>
            </a:r>
            <a:fld id="{E7AD24F8-7C39-4418-B914-031749F4FFF8}" type="slidenum">
              <a:rPr lang="it-IT" altLang="it-IT"/>
              <a:pPr/>
              <a:t>‹N›</a:t>
            </a:fld>
            <a:endParaRPr lang="it-IT" alt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Rectangle 4">
            <a:extLst>
              <a:ext uri="{FF2B5EF4-FFF2-40B4-BE49-F238E27FC236}">
                <a16:creationId xmlns:a16="http://schemas.microsoft.com/office/drawing/2014/main" id="{63182151-68A0-4F34-81A3-8BA2E27BC877}"/>
              </a:ext>
            </a:extLst>
          </p:cNvPr>
          <p:cNvSpPr>
            <a:spLocks noGrp="1" noChangeArrowheads="1"/>
          </p:cNvSpPr>
          <p:nvPr>
            <p:ph type="dt" sz="half" idx="10"/>
          </p:nvPr>
        </p:nvSpPr>
        <p:spPr>
          <a:ln/>
        </p:spPr>
        <p:txBody>
          <a:bodyPr/>
          <a:lstStyle>
            <a:lvl1pPr>
              <a:defRPr/>
            </a:lvl1pPr>
          </a:lstStyle>
          <a:p>
            <a:pPr>
              <a:defRPr/>
            </a:pPr>
            <a:fld id="{174AC251-86AD-44F6-9DD6-47425AD154FD}" type="datetime1">
              <a:rPr lang="it-IT" altLang="it-IT"/>
              <a:pPr>
                <a:defRPr/>
              </a:pPr>
              <a:t>25/09/2018</a:t>
            </a:fld>
            <a:endParaRPr lang="it-IT" altLang="it-IT"/>
          </a:p>
        </p:txBody>
      </p:sp>
      <p:sp>
        <p:nvSpPr>
          <p:cNvPr id="5" name="Rectangle 5">
            <a:extLst>
              <a:ext uri="{FF2B5EF4-FFF2-40B4-BE49-F238E27FC236}">
                <a16:creationId xmlns:a16="http://schemas.microsoft.com/office/drawing/2014/main" id="{9851A3D2-1CC1-4609-A170-90EBFCFFEE8A}"/>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6" name="Rectangle 6">
            <a:extLst>
              <a:ext uri="{FF2B5EF4-FFF2-40B4-BE49-F238E27FC236}">
                <a16:creationId xmlns:a16="http://schemas.microsoft.com/office/drawing/2014/main" id="{606FC6F4-66CC-4DF1-AF84-798D62ED5F18}"/>
              </a:ext>
            </a:extLst>
          </p:cNvPr>
          <p:cNvSpPr>
            <a:spLocks noGrp="1" noChangeArrowheads="1"/>
          </p:cNvSpPr>
          <p:nvPr>
            <p:ph type="sldNum" sz="quarter" idx="12"/>
          </p:nvPr>
        </p:nvSpPr>
        <p:spPr>
          <a:ln/>
        </p:spPr>
        <p:txBody>
          <a:bodyPr/>
          <a:lstStyle>
            <a:lvl1pPr>
              <a:defRPr/>
            </a:lvl1pPr>
          </a:lstStyle>
          <a:p>
            <a:r>
              <a:rPr lang="it-IT" altLang="it-IT"/>
              <a:t>Pagina </a:t>
            </a:r>
            <a:fld id="{08387C8A-B09B-413B-9927-3C30E703C0F4}" type="slidenum">
              <a:rPr lang="it-IT" altLang="it-IT"/>
              <a:pPr/>
              <a:t>‹N›</a:t>
            </a:fld>
            <a:endParaRPr lang="it-IT" alt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1116013" y="1752600"/>
            <a:ext cx="370363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972050" y="1752600"/>
            <a:ext cx="370363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a:extLst>
              <a:ext uri="{FF2B5EF4-FFF2-40B4-BE49-F238E27FC236}">
                <a16:creationId xmlns:a16="http://schemas.microsoft.com/office/drawing/2014/main" id="{63182151-68A0-4F34-81A3-8BA2E27BC877}"/>
              </a:ext>
            </a:extLst>
          </p:cNvPr>
          <p:cNvSpPr>
            <a:spLocks noGrp="1" noChangeArrowheads="1"/>
          </p:cNvSpPr>
          <p:nvPr>
            <p:ph type="dt" sz="half" idx="10"/>
          </p:nvPr>
        </p:nvSpPr>
        <p:spPr>
          <a:ln/>
        </p:spPr>
        <p:txBody>
          <a:bodyPr/>
          <a:lstStyle>
            <a:lvl1pPr>
              <a:defRPr/>
            </a:lvl1pPr>
          </a:lstStyle>
          <a:p>
            <a:pPr>
              <a:defRPr/>
            </a:pPr>
            <a:fld id="{6B730A2D-D75F-4199-AB65-109E1D0977F4}" type="datetime1">
              <a:rPr lang="it-IT" altLang="it-IT"/>
              <a:pPr>
                <a:defRPr/>
              </a:pPr>
              <a:t>25/09/2018</a:t>
            </a:fld>
            <a:endParaRPr lang="it-IT" altLang="it-IT"/>
          </a:p>
        </p:txBody>
      </p:sp>
      <p:sp>
        <p:nvSpPr>
          <p:cNvPr id="6" name="Rectangle 5">
            <a:extLst>
              <a:ext uri="{FF2B5EF4-FFF2-40B4-BE49-F238E27FC236}">
                <a16:creationId xmlns:a16="http://schemas.microsoft.com/office/drawing/2014/main" id="{9851A3D2-1CC1-4609-A170-90EBFCFFEE8A}"/>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7" name="Rectangle 6">
            <a:extLst>
              <a:ext uri="{FF2B5EF4-FFF2-40B4-BE49-F238E27FC236}">
                <a16:creationId xmlns:a16="http://schemas.microsoft.com/office/drawing/2014/main" id="{606FC6F4-66CC-4DF1-AF84-798D62ED5F18}"/>
              </a:ext>
            </a:extLst>
          </p:cNvPr>
          <p:cNvSpPr>
            <a:spLocks noGrp="1" noChangeArrowheads="1"/>
          </p:cNvSpPr>
          <p:nvPr>
            <p:ph type="sldNum" sz="quarter" idx="12"/>
          </p:nvPr>
        </p:nvSpPr>
        <p:spPr>
          <a:ln/>
        </p:spPr>
        <p:txBody>
          <a:bodyPr/>
          <a:lstStyle>
            <a:lvl1pPr>
              <a:defRPr/>
            </a:lvl1pPr>
          </a:lstStyle>
          <a:p>
            <a:r>
              <a:rPr lang="it-IT" altLang="it-IT"/>
              <a:t>Pagina </a:t>
            </a:r>
            <a:fld id="{67400190-B740-4497-9F73-4F38C5F264CC}" type="slidenum">
              <a:rPr lang="it-IT" altLang="it-IT"/>
              <a:pPr/>
              <a:t>‹N›</a:t>
            </a:fld>
            <a:endParaRPr lang="it-IT" alt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4">
            <a:extLst>
              <a:ext uri="{FF2B5EF4-FFF2-40B4-BE49-F238E27FC236}">
                <a16:creationId xmlns:a16="http://schemas.microsoft.com/office/drawing/2014/main" id="{63182151-68A0-4F34-81A3-8BA2E27BC877}"/>
              </a:ext>
            </a:extLst>
          </p:cNvPr>
          <p:cNvSpPr>
            <a:spLocks noGrp="1" noChangeArrowheads="1"/>
          </p:cNvSpPr>
          <p:nvPr>
            <p:ph type="dt" sz="half" idx="10"/>
          </p:nvPr>
        </p:nvSpPr>
        <p:spPr>
          <a:ln/>
        </p:spPr>
        <p:txBody>
          <a:bodyPr/>
          <a:lstStyle>
            <a:lvl1pPr>
              <a:defRPr/>
            </a:lvl1pPr>
          </a:lstStyle>
          <a:p>
            <a:pPr>
              <a:defRPr/>
            </a:pPr>
            <a:fld id="{329DCC23-C07E-43E2-A3EA-842476F4BA40}" type="datetime1">
              <a:rPr lang="it-IT" altLang="it-IT"/>
              <a:pPr>
                <a:defRPr/>
              </a:pPr>
              <a:t>25/09/2018</a:t>
            </a:fld>
            <a:endParaRPr lang="it-IT" altLang="it-IT"/>
          </a:p>
        </p:txBody>
      </p:sp>
      <p:sp>
        <p:nvSpPr>
          <p:cNvPr id="8" name="Rectangle 5">
            <a:extLst>
              <a:ext uri="{FF2B5EF4-FFF2-40B4-BE49-F238E27FC236}">
                <a16:creationId xmlns:a16="http://schemas.microsoft.com/office/drawing/2014/main" id="{9851A3D2-1CC1-4609-A170-90EBFCFFEE8A}"/>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9" name="Rectangle 6">
            <a:extLst>
              <a:ext uri="{FF2B5EF4-FFF2-40B4-BE49-F238E27FC236}">
                <a16:creationId xmlns:a16="http://schemas.microsoft.com/office/drawing/2014/main" id="{606FC6F4-66CC-4DF1-AF84-798D62ED5F18}"/>
              </a:ext>
            </a:extLst>
          </p:cNvPr>
          <p:cNvSpPr>
            <a:spLocks noGrp="1" noChangeArrowheads="1"/>
          </p:cNvSpPr>
          <p:nvPr>
            <p:ph type="sldNum" sz="quarter" idx="12"/>
          </p:nvPr>
        </p:nvSpPr>
        <p:spPr>
          <a:ln/>
        </p:spPr>
        <p:txBody>
          <a:bodyPr/>
          <a:lstStyle>
            <a:lvl1pPr>
              <a:defRPr/>
            </a:lvl1pPr>
          </a:lstStyle>
          <a:p>
            <a:r>
              <a:rPr lang="it-IT" altLang="it-IT"/>
              <a:t>Pagina </a:t>
            </a:r>
            <a:fld id="{ED63F0D1-2214-43AB-BF3D-D7F66E32017B}" type="slidenum">
              <a:rPr lang="it-IT" altLang="it-IT"/>
              <a:pPr/>
              <a:t>‹N›</a:t>
            </a:fld>
            <a:endParaRPr lang="it-IT" alt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4">
            <a:extLst>
              <a:ext uri="{FF2B5EF4-FFF2-40B4-BE49-F238E27FC236}">
                <a16:creationId xmlns:a16="http://schemas.microsoft.com/office/drawing/2014/main" id="{63182151-68A0-4F34-81A3-8BA2E27BC877}"/>
              </a:ext>
            </a:extLst>
          </p:cNvPr>
          <p:cNvSpPr>
            <a:spLocks noGrp="1" noChangeArrowheads="1"/>
          </p:cNvSpPr>
          <p:nvPr>
            <p:ph type="dt" sz="half" idx="10"/>
          </p:nvPr>
        </p:nvSpPr>
        <p:spPr>
          <a:ln/>
        </p:spPr>
        <p:txBody>
          <a:bodyPr/>
          <a:lstStyle>
            <a:lvl1pPr>
              <a:defRPr/>
            </a:lvl1pPr>
          </a:lstStyle>
          <a:p>
            <a:pPr>
              <a:defRPr/>
            </a:pPr>
            <a:fld id="{1E69541C-3C3F-4A4E-9AE1-5B2946139E42}" type="datetime1">
              <a:rPr lang="it-IT" altLang="it-IT"/>
              <a:pPr>
                <a:defRPr/>
              </a:pPr>
              <a:t>25/09/2018</a:t>
            </a:fld>
            <a:endParaRPr lang="it-IT" altLang="it-IT"/>
          </a:p>
        </p:txBody>
      </p:sp>
      <p:sp>
        <p:nvSpPr>
          <p:cNvPr id="4" name="Rectangle 5">
            <a:extLst>
              <a:ext uri="{FF2B5EF4-FFF2-40B4-BE49-F238E27FC236}">
                <a16:creationId xmlns:a16="http://schemas.microsoft.com/office/drawing/2014/main" id="{9851A3D2-1CC1-4609-A170-90EBFCFFEE8A}"/>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5" name="Rectangle 6">
            <a:extLst>
              <a:ext uri="{FF2B5EF4-FFF2-40B4-BE49-F238E27FC236}">
                <a16:creationId xmlns:a16="http://schemas.microsoft.com/office/drawing/2014/main" id="{606FC6F4-66CC-4DF1-AF84-798D62ED5F18}"/>
              </a:ext>
            </a:extLst>
          </p:cNvPr>
          <p:cNvSpPr>
            <a:spLocks noGrp="1" noChangeArrowheads="1"/>
          </p:cNvSpPr>
          <p:nvPr>
            <p:ph type="sldNum" sz="quarter" idx="12"/>
          </p:nvPr>
        </p:nvSpPr>
        <p:spPr>
          <a:ln/>
        </p:spPr>
        <p:txBody>
          <a:bodyPr/>
          <a:lstStyle>
            <a:lvl1pPr>
              <a:defRPr/>
            </a:lvl1pPr>
          </a:lstStyle>
          <a:p>
            <a:r>
              <a:rPr lang="it-IT" altLang="it-IT"/>
              <a:t>Pagina </a:t>
            </a:r>
            <a:fld id="{95B596E4-AB4F-4F6C-8D0C-61132C02FACA}" type="slidenum">
              <a:rPr lang="it-IT" altLang="it-IT"/>
              <a:pPr/>
              <a:t>‹N›</a:t>
            </a:fld>
            <a:endParaRPr lang="it-IT" alt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63182151-68A0-4F34-81A3-8BA2E27BC877}"/>
              </a:ext>
            </a:extLst>
          </p:cNvPr>
          <p:cNvSpPr>
            <a:spLocks noGrp="1" noChangeArrowheads="1"/>
          </p:cNvSpPr>
          <p:nvPr>
            <p:ph type="dt" sz="half" idx="10"/>
          </p:nvPr>
        </p:nvSpPr>
        <p:spPr>
          <a:ln/>
        </p:spPr>
        <p:txBody>
          <a:bodyPr/>
          <a:lstStyle>
            <a:lvl1pPr>
              <a:defRPr/>
            </a:lvl1pPr>
          </a:lstStyle>
          <a:p>
            <a:pPr>
              <a:defRPr/>
            </a:pPr>
            <a:fld id="{16A1FC94-777D-4FEF-86F4-AED8415FC091}" type="datetime1">
              <a:rPr lang="it-IT" altLang="it-IT"/>
              <a:pPr>
                <a:defRPr/>
              </a:pPr>
              <a:t>25/09/2018</a:t>
            </a:fld>
            <a:endParaRPr lang="it-IT" altLang="it-IT"/>
          </a:p>
        </p:txBody>
      </p:sp>
      <p:sp>
        <p:nvSpPr>
          <p:cNvPr id="3" name="Rectangle 5">
            <a:extLst>
              <a:ext uri="{FF2B5EF4-FFF2-40B4-BE49-F238E27FC236}">
                <a16:creationId xmlns:a16="http://schemas.microsoft.com/office/drawing/2014/main" id="{9851A3D2-1CC1-4609-A170-90EBFCFFEE8A}"/>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4" name="Rectangle 6">
            <a:extLst>
              <a:ext uri="{FF2B5EF4-FFF2-40B4-BE49-F238E27FC236}">
                <a16:creationId xmlns:a16="http://schemas.microsoft.com/office/drawing/2014/main" id="{606FC6F4-66CC-4DF1-AF84-798D62ED5F18}"/>
              </a:ext>
            </a:extLst>
          </p:cNvPr>
          <p:cNvSpPr>
            <a:spLocks noGrp="1" noChangeArrowheads="1"/>
          </p:cNvSpPr>
          <p:nvPr>
            <p:ph type="sldNum" sz="quarter" idx="12"/>
          </p:nvPr>
        </p:nvSpPr>
        <p:spPr>
          <a:ln/>
        </p:spPr>
        <p:txBody>
          <a:bodyPr/>
          <a:lstStyle>
            <a:lvl1pPr>
              <a:defRPr/>
            </a:lvl1pPr>
          </a:lstStyle>
          <a:p>
            <a:r>
              <a:rPr lang="it-IT" altLang="it-IT"/>
              <a:t>Pagina </a:t>
            </a:r>
            <a:fld id="{07B8B926-21E5-42C8-87B0-45B821F03B9A}" type="slidenum">
              <a:rPr lang="it-IT" altLang="it-IT"/>
              <a:pPr/>
              <a:t>‹N›</a:t>
            </a:fld>
            <a:endParaRPr lang="it-IT" alt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a:extLst>
              <a:ext uri="{FF2B5EF4-FFF2-40B4-BE49-F238E27FC236}">
                <a16:creationId xmlns:a16="http://schemas.microsoft.com/office/drawing/2014/main" id="{63182151-68A0-4F34-81A3-8BA2E27BC877}"/>
              </a:ext>
            </a:extLst>
          </p:cNvPr>
          <p:cNvSpPr>
            <a:spLocks noGrp="1" noChangeArrowheads="1"/>
          </p:cNvSpPr>
          <p:nvPr>
            <p:ph type="dt" sz="half" idx="10"/>
          </p:nvPr>
        </p:nvSpPr>
        <p:spPr>
          <a:ln/>
        </p:spPr>
        <p:txBody>
          <a:bodyPr/>
          <a:lstStyle>
            <a:lvl1pPr>
              <a:defRPr/>
            </a:lvl1pPr>
          </a:lstStyle>
          <a:p>
            <a:pPr>
              <a:defRPr/>
            </a:pPr>
            <a:fld id="{B0C7386F-9B4E-4B89-89AE-C1004FC13B26}" type="datetime1">
              <a:rPr lang="it-IT" altLang="it-IT"/>
              <a:pPr>
                <a:defRPr/>
              </a:pPr>
              <a:t>25/09/2018</a:t>
            </a:fld>
            <a:endParaRPr lang="it-IT" altLang="it-IT"/>
          </a:p>
        </p:txBody>
      </p:sp>
      <p:sp>
        <p:nvSpPr>
          <p:cNvPr id="6" name="Rectangle 5">
            <a:extLst>
              <a:ext uri="{FF2B5EF4-FFF2-40B4-BE49-F238E27FC236}">
                <a16:creationId xmlns:a16="http://schemas.microsoft.com/office/drawing/2014/main" id="{9851A3D2-1CC1-4609-A170-90EBFCFFEE8A}"/>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7" name="Rectangle 6">
            <a:extLst>
              <a:ext uri="{FF2B5EF4-FFF2-40B4-BE49-F238E27FC236}">
                <a16:creationId xmlns:a16="http://schemas.microsoft.com/office/drawing/2014/main" id="{606FC6F4-66CC-4DF1-AF84-798D62ED5F18}"/>
              </a:ext>
            </a:extLst>
          </p:cNvPr>
          <p:cNvSpPr>
            <a:spLocks noGrp="1" noChangeArrowheads="1"/>
          </p:cNvSpPr>
          <p:nvPr>
            <p:ph type="sldNum" sz="quarter" idx="12"/>
          </p:nvPr>
        </p:nvSpPr>
        <p:spPr>
          <a:ln/>
        </p:spPr>
        <p:txBody>
          <a:bodyPr/>
          <a:lstStyle>
            <a:lvl1pPr>
              <a:defRPr/>
            </a:lvl1pPr>
          </a:lstStyle>
          <a:p>
            <a:r>
              <a:rPr lang="it-IT" altLang="it-IT"/>
              <a:t>Pagina </a:t>
            </a:r>
            <a:fld id="{E773A2CF-8FDD-47CB-AC22-0673100DCA8F}" type="slidenum">
              <a:rPr lang="it-IT" altLang="it-IT"/>
              <a:pPr/>
              <a:t>‹N›</a:t>
            </a:fld>
            <a:endParaRPr lang="it-IT" alt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a:extLst>
              <a:ext uri="{FF2B5EF4-FFF2-40B4-BE49-F238E27FC236}">
                <a16:creationId xmlns:a16="http://schemas.microsoft.com/office/drawing/2014/main" id="{63182151-68A0-4F34-81A3-8BA2E27BC877}"/>
              </a:ext>
            </a:extLst>
          </p:cNvPr>
          <p:cNvSpPr>
            <a:spLocks noGrp="1" noChangeArrowheads="1"/>
          </p:cNvSpPr>
          <p:nvPr>
            <p:ph type="dt" sz="half" idx="10"/>
          </p:nvPr>
        </p:nvSpPr>
        <p:spPr>
          <a:ln/>
        </p:spPr>
        <p:txBody>
          <a:bodyPr/>
          <a:lstStyle>
            <a:lvl1pPr>
              <a:defRPr/>
            </a:lvl1pPr>
          </a:lstStyle>
          <a:p>
            <a:pPr>
              <a:defRPr/>
            </a:pPr>
            <a:fld id="{31A96F4D-1FF9-4A78-BE16-468A7FEC4CC5}" type="datetime1">
              <a:rPr lang="it-IT" altLang="it-IT"/>
              <a:pPr>
                <a:defRPr/>
              </a:pPr>
              <a:t>25/09/2018</a:t>
            </a:fld>
            <a:endParaRPr lang="it-IT" altLang="it-IT"/>
          </a:p>
        </p:txBody>
      </p:sp>
      <p:sp>
        <p:nvSpPr>
          <p:cNvPr id="6" name="Rectangle 5">
            <a:extLst>
              <a:ext uri="{FF2B5EF4-FFF2-40B4-BE49-F238E27FC236}">
                <a16:creationId xmlns:a16="http://schemas.microsoft.com/office/drawing/2014/main" id="{9851A3D2-1CC1-4609-A170-90EBFCFFEE8A}"/>
              </a:ext>
            </a:extLst>
          </p:cNvPr>
          <p:cNvSpPr>
            <a:spLocks noGrp="1" noChangeArrowheads="1"/>
          </p:cNvSpPr>
          <p:nvPr>
            <p:ph type="ftr" sz="quarter" idx="11"/>
          </p:nvPr>
        </p:nvSpPr>
        <p:spPr>
          <a:ln/>
        </p:spPr>
        <p:txBody>
          <a:bodyPr/>
          <a:lstStyle>
            <a:lvl1pPr>
              <a:defRPr/>
            </a:lvl1pPr>
          </a:lstStyle>
          <a:p>
            <a:pPr>
              <a:defRPr/>
            </a:pPr>
            <a:r>
              <a:rPr lang="it-IT" altLang="it-IT"/>
              <a:t>Titolo Presentazione</a:t>
            </a:r>
          </a:p>
        </p:txBody>
      </p:sp>
      <p:sp>
        <p:nvSpPr>
          <p:cNvPr id="7" name="Rectangle 6">
            <a:extLst>
              <a:ext uri="{FF2B5EF4-FFF2-40B4-BE49-F238E27FC236}">
                <a16:creationId xmlns:a16="http://schemas.microsoft.com/office/drawing/2014/main" id="{606FC6F4-66CC-4DF1-AF84-798D62ED5F18}"/>
              </a:ext>
            </a:extLst>
          </p:cNvPr>
          <p:cNvSpPr>
            <a:spLocks noGrp="1" noChangeArrowheads="1"/>
          </p:cNvSpPr>
          <p:nvPr>
            <p:ph type="sldNum" sz="quarter" idx="12"/>
          </p:nvPr>
        </p:nvSpPr>
        <p:spPr>
          <a:ln/>
        </p:spPr>
        <p:txBody>
          <a:bodyPr/>
          <a:lstStyle>
            <a:lvl1pPr>
              <a:defRPr/>
            </a:lvl1pPr>
          </a:lstStyle>
          <a:p>
            <a:r>
              <a:rPr lang="it-IT" altLang="it-IT"/>
              <a:t>Pagina </a:t>
            </a:r>
            <a:fld id="{E0672AAC-0D92-4B75-A382-5B311A363040}" type="slidenum">
              <a:rPr lang="it-IT" altLang="it-IT"/>
              <a:pPr/>
              <a:t>‹N›</a:t>
            </a:fld>
            <a:endParaRPr lang="it-IT" alt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5"/>
          <p:cNvGrpSpPr>
            <a:grpSpLocks/>
          </p:cNvGrpSpPr>
          <p:nvPr/>
        </p:nvGrpSpPr>
        <p:grpSpPr bwMode="auto">
          <a:xfrm>
            <a:off x="0" y="6096000"/>
            <a:ext cx="9144000" cy="762000"/>
            <a:chOff x="0" y="3840"/>
            <a:chExt cx="5760" cy="480"/>
          </a:xfrm>
        </p:grpSpPr>
        <p:sp>
          <p:nvSpPr>
            <p:cNvPr id="1032" name="Rectangle 13">
              <a:extLst>
                <a:ext uri="{FF2B5EF4-FFF2-40B4-BE49-F238E27FC236}">
                  <a16:creationId xmlns:a16="http://schemas.microsoft.com/office/drawing/2014/main" id="{993D42A3-A12B-438D-B106-BB0FE3681337}"/>
                </a:ext>
              </a:extLst>
            </p:cNvPr>
            <p:cNvSpPr>
              <a:spLocks noChangeArrowheads="1"/>
            </p:cNvSpPr>
            <p:nvPr userDrawn="1"/>
          </p:nvSpPr>
          <p:spPr bwMode="auto">
            <a:xfrm>
              <a:off x="0" y="3984"/>
              <a:ext cx="5760" cy="336"/>
            </a:xfrm>
            <a:prstGeom prst="rect">
              <a:avLst/>
            </a:prstGeom>
            <a:solidFill>
              <a:srgbClr val="822433"/>
            </a:solidFill>
            <a:ln>
              <a:noFill/>
            </a:ln>
            <a:extLst/>
          </p:spPr>
          <p:txBody>
            <a:bodyPr wrap="none" anchor="ctr"/>
            <a:lstStyle>
              <a:lvl1pPr>
                <a:defRPr sz="900">
                  <a:solidFill>
                    <a:schemeClr val="bg1"/>
                  </a:solidFill>
                  <a:latin typeface="Arial" charset="0"/>
                  <a:ea typeface="ＭＳ Ｐゴシック" pitchFamily="1" charset="-128"/>
                </a:defRPr>
              </a:lvl1pPr>
              <a:lvl2pPr marL="742950" indent="-285750">
                <a:defRPr sz="900">
                  <a:solidFill>
                    <a:schemeClr val="bg1"/>
                  </a:solidFill>
                  <a:latin typeface="Arial" charset="0"/>
                  <a:ea typeface="ＭＳ Ｐゴシック" pitchFamily="1" charset="-128"/>
                </a:defRPr>
              </a:lvl2pPr>
              <a:lvl3pPr marL="1143000" indent="-228600">
                <a:defRPr sz="900">
                  <a:solidFill>
                    <a:schemeClr val="bg1"/>
                  </a:solidFill>
                  <a:latin typeface="Arial" charset="0"/>
                  <a:ea typeface="ＭＳ Ｐゴシック" pitchFamily="1" charset="-128"/>
                </a:defRPr>
              </a:lvl3pPr>
              <a:lvl4pPr marL="1600200" indent="-228600">
                <a:defRPr sz="900">
                  <a:solidFill>
                    <a:schemeClr val="bg1"/>
                  </a:solidFill>
                  <a:latin typeface="Arial" charset="0"/>
                  <a:ea typeface="ＭＳ Ｐゴシック" pitchFamily="1" charset="-128"/>
                </a:defRPr>
              </a:lvl4pPr>
              <a:lvl5pPr marL="2057400" indent="-228600">
                <a:defRPr sz="900">
                  <a:solidFill>
                    <a:schemeClr val="bg1"/>
                  </a:solidFill>
                  <a:latin typeface="Arial" charset="0"/>
                  <a:ea typeface="ＭＳ Ｐゴシック" pitchFamily="1" charset="-128"/>
                </a:defRPr>
              </a:lvl5pPr>
              <a:lvl6pPr marL="2514600" indent="-228600" eaLnBrk="0" fontAlgn="base" hangingPunct="0">
                <a:spcBef>
                  <a:spcPct val="0"/>
                </a:spcBef>
                <a:spcAft>
                  <a:spcPct val="0"/>
                </a:spcAft>
                <a:defRPr sz="900">
                  <a:solidFill>
                    <a:schemeClr val="bg1"/>
                  </a:solidFill>
                  <a:latin typeface="Arial" charset="0"/>
                  <a:ea typeface="ＭＳ Ｐゴシック" pitchFamily="1" charset="-128"/>
                </a:defRPr>
              </a:lvl6pPr>
              <a:lvl7pPr marL="2971800" indent="-228600" eaLnBrk="0" fontAlgn="base" hangingPunct="0">
                <a:spcBef>
                  <a:spcPct val="0"/>
                </a:spcBef>
                <a:spcAft>
                  <a:spcPct val="0"/>
                </a:spcAft>
                <a:defRPr sz="900">
                  <a:solidFill>
                    <a:schemeClr val="bg1"/>
                  </a:solidFill>
                  <a:latin typeface="Arial" charset="0"/>
                  <a:ea typeface="ＭＳ Ｐゴシック" pitchFamily="1" charset="-128"/>
                </a:defRPr>
              </a:lvl7pPr>
              <a:lvl8pPr marL="3429000" indent="-228600" eaLnBrk="0" fontAlgn="base" hangingPunct="0">
                <a:spcBef>
                  <a:spcPct val="0"/>
                </a:spcBef>
                <a:spcAft>
                  <a:spcPct val="0"/>
                </a:spcAft>
                <a:defRPr sz="900">
                  <a:solidFill>
                    <a:schemeClr val="bg1"/>
                  </a:solidFill>
                  <a:latin typeface="Arial" charset="0"/>
                  <a:ea typeface="ＭＳ Ｐゴシック" pitchFamily="1" charset="-128"/>
                </a:defRPr>
              </a:lvl8pPr>
              <a:lvl9pPr marL="3886200" indent="-228600" eaLnBrk="0" fontAlgn="base" hangingPunct="0">
                <a:spcBef>
                  <a:spcPct val="0"/>
                </a:spcBef>
                <a:spcAft>
                  <a:spcPct val="0"/>
                </a:spcAft>
                <a:defRPr sz="900">
                  <a:solidFill>
                    <a:schemeClr val="bg1"/>
                  </a:solidFill>
                  <a:latin typeface="Arial" charset="0"/>
                  <a:ea typeface="ＭＳ Ｐゴシック" pitchFamily="1" charset="-128"/>
                </a:defRPr>
              </a:lvl9pPr>
            </a:lstStyle>
            <a:p>
              <a:pPr>
                <a:defRPr/>
              </a:pPr>
              <a:endParaRPr lang="it-IT" altLang="it-IT"/>
            </a:p>
          </p:txBody>
        </p:sp>
        <p:sp>
          <p:nvSpPr>
            <p:cNvPr id="1033" name="Rectangle 14">
              <a:extLst>
                <a:ext uri="{FF2B5EF4-FFF2-40B4-BE49-F238E27FC236}">
                  <a16:creationId xmlns:a16="http://schemas.microsoft.com/office/drawing/2014/main" id="{ECEDE273-7563-4916-B3DD-12CD4E40C01F}"/>
                </a:ext>
              </a:extLst>
            </p:cNvPr>
            <p:cNvSpPr>
              <a:spLocks noChangeArrowheads="1"/>
            </p:cNvSpPr>
            <p:nvPr userDrawn="1"/>
          </p:nvSpPr>
          <p:spPr bwMode="auto">
            <a:xfrm>
              <a:off x="768" y="3840"/>
              <a:ext cx="4992" cy="480"/>
            </a:xfrm>
            <a:prstGeom prst="rect">
              <a:avLst/>
            </a:prstGeom>
            <a:solidFill>
              <a:srgbClr val="822433"/>
            </a:solidFill>
            <a:ln>
              <a:noFill/>
            </a:ln>
            <a:extLst/>
          </p:spPr>
          <p:txBody>
            <a:bodyPr wrap="none" anchor="ctr"/>
            <a:lstStyle>
              <a:lvl1pPr>
                <a:defRPr sz="900">
                  <a:solidFill>
                    <a:schemeClr val="bg1"/>
                  </a:solidFill>
                  <a:latin typeface="Arial" charset="0"/>
                  <a:ea typeface="ＭＳ Ｐゴシック" pitchFamily="1" charset="-128"/>
                </a:defRPr>
              </a:lvl1pPr>
              <a:lvl2pPr marL="742950" indent="-285750">
                <a:defRPr sz="900">
                  <a:solidFill>
                    <a:schemeClr val="bg1"/>
                  </a:solidFill>
                  <a:latin typeface="Arial" charset="0"/>
                  <a:ea typeface="ＭＳ Ｐゴシック" pitchFamily="1" charset="-128"/>
                </a:defRPr>
              </a:lvl2pPr>
              <a:lvl3pPr marL="1143000" indent="-228600">
                <a:defRPr sz="900">
                  <a:solidFill>
                    <a:schemeClr val="bg1"/>
                  </a:solidFill>
                  <a:latin typeface="Arial" charset="0"/>
                  <a:ea typeface="ＭＳ Ｐゴシック" pitchFamily="1" charset="-128"/>
                </a:defRPr>
              </a:lvl3pPr>
              <a:lvl4pPr marL="1600200" indent="-228600">
                <a:defRPr sz="900">
                  <a:solidFill>
                    <a:schemeClr val="bg1"/>
                  </a:solidFill>
                  <a:latin typeface="Arial" charset="0"/>
                  <a:ea typeface="ＭＳ Ｐゴシック" pitchFamily="1" charset="-128"/>
                </a:defRPr>
              </a:lvl4pPr>
              <a:lvl5pPr marL="2057400" indent="-228600">
                <a:defRPr sz="900">
                  <a:solidFill>
                    <a:schemeClr val="bg1"/>
                  </a:solidFill>
                  <a:latin typeface="Arial" charset="0"/>
                  <a:ea typeface="ＭＳ Ｐゴシック" pitchFamily="1" charset="-128"/>
                </a:defRPr>
              </a:lvl5pPr>
              <a:lvl6pPr marL="2514600" indent="-228600" eaLnBrk="0" fontAlgn="base" hangingPunct="0">
                <a:spcBef>
                  <a:spcPct val="0"/>
                </a:spcBef>
                <a:spcAft>
                  <a:spcPct val="0"/>
                </a:spcAft>
                <a:defRPr sz="900">
                  <a:solidFill>
                    <a:schemeClr val="bg1"/>
                  </a:solidFill>
                  <a:latin typeface="Arial" charset="0"/>
                  <a:ea typeface="ＭＳ Ｐゴシック" pitchFamily="1" charset="-128"/>
                </a:defRPr>
              </a:lvl6pPr>
              <a:lvl7pPr marL="2971800" indent="-228600" eaLnBrk="0" fontAlgn="base" hangingPunct="0">
                <a:spcBef>
                  <a:spcPct val="0"/>
                </a:spcBef>
                <a:spcAft>
                  <a:spcPct val="0"/>
                </a:spcAft>
                <a:defRPr sz="900">
                  <a:solidFill>
                    <a:schemeClr val="bg1"/>
                  </a:solidFill>
                  <a:latin typeface="Arial" charset="0"/>
                  <a:ea typeface="ＭＳ Ｐゴシック" pitchFamily="1" charset="-128"/>
                </a:defRPr>
              </a:lvl7pPr>
              <a:lvl8pPr marL="3429000" indent="-228600" eaLnBrk="0" fontAlgn="base" hangingPunct="0">
                <a:spcBef>
                  <a:spcPct val="0"/>
                </a:spcBef>
                <a:spcAft>
                  <a:spcPct val="0"/>
                </a:spcAft>
                <a:defRPr sz="900">
                  <a:solidFill>
                    <a:schemeClr val="bg1"/>
                  </a:solidFill>
                  <a:latin typeface="Arial" charset="0"/>
                  <a:ea typeface="ＭＳ Ｐゴシック" pitchFamily="1" charset="-128"/>
                </a:defRPr>
              </a:lvl8pPr>
              <a:lvl9pPr marL="3886200" indent="-228600" eaLnBrk="0" fontAlgn="base" hangingPunct="0">
                <a:spcBef>
                  <a:spcPct val="0"/>
                </a:spcBef>
                <a:spcAft>
                  <a:spcPct val="0"/>
                </a:spcAft>
                <a:defRPr sz="900">
                  <a:solidFill>
                    <a:schemeClr val="bg1"/>
                  </a:solidFill>
                  <a:latin typeface="Arial" charset="0"/>
                  <a:ea typeface="ＭＳ Ｐゴシック" pitchFamily="1" charset="-128"/>
                </a:defRPr>
              </a:lvl9pPr>
            </a:lstStyle>
            <a:p>
              <a:pPr>
                <a:defRPr/>
              </a:pPr>
              <a:endParaRPr lang="it-IT" altLang="it-IT"/>
            </a:p>
          </p:txBody>
        </p:sp>
      </p:grpSp>
      <p:sp>
        <p:nvSpPr>
          <p:cNvPr id="1027" name="Rectangle 2"/>
          <p:cNvSpPr>
            <a:spLocks noGrp="1" noChangeArrowheads="1"/>
          </p:cNvSpPr>
          <p:nvPr>
            <p:ph type="title"/>
          </p:nvPr>
        </p:nvSpPr>
        <p:spPr bwMode="auto">
          <a:xfrm>
            <a:off x="1116013" y="409575"/>
            <a:ext cx="7559675" cy="504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ltLang="it-IT"/>
              <a:t>Fare clic per modificare stile</a:t>
            </a:r>
          </a:p>
        </p:txBody>
      </p:sp>
      <p:sp>
        <p:nvSpPr>
          <p:cNvPr id="1028" name="Rectangle 3"/>
          <p:cNvSpPr>
            <a:spLocks noGrp="1" noChangeArrowheads="1"/>
          </p:cNvSpPr>
          <p:nvPr>
            <p:ph type="body" idx="1"/>
          </p:nvPr>
        </p:nvSpPr>
        <p:spPr bwMode="auto">
          <a:xfrm>
            <a:off x="1116013" y="1752600"/>
            <a:ext cx="7559675"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2" name="Rectangle 4">
            <a:extLst>
              <a:ext uri="{FF2B5EF4-FFF2-40B4-BE49-F238E27FC236}">
                <a16:creationId xmlns:a16="http://schemas.microsoft.com/office/drawing/2014/main" id="{63182151-68A0-4F34-81A3-8BA2E27BC877}"/>
              </a:ext>
            </a:extLst>
          </p:cNvPr>
          <p:cNvSpPr>
            <a:spLocks noGrp="1" noChangeArrowheads="1"/>
          </p:cNvSpPr>
          <p:nvPr>
            <p:ph type="dt" sz="half" idx="2"/>
          </p:nvPr>
        </p:nvSpPr>
        <p:spPr bwMode="auto">
          <a:xfrm>
            <a:off x="4343400" y="6146800"/>
            <a:ext cx="19050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algn="ctr">
              <a:defRPr sz="1100">
                <a:latin typeface="Arial" charset="0"/>
                <a:ea typeface="ＭＳ Ｐゴシック" pitchFamily="1" charset="-128"/>
              </a:defRPr>
            </a:lvl1pPr>
          </a:lstStyle>
          <a:p>
            <a:pPr>
              <a:defRPr/>
            </a:pPr>
            <a:fld id="{D7928A22-35BC-4D38-B877-5C4F4C653B11}" type="datetime1">
              <a:rPr lang="it-IT" altLang="it-IT"/>
              <a:pPr>
                <a:defRPr/>
              </a:pPr>
              <a:t>25/09/2018</a:t>
            </a:fld>
            <a:endParaRPr lang="it-IT" altLang="it-IT"/>
          </a:p>
        </p:txBody>
      </p:sp>
      <p:sp>
        <p:nvSpPr>
          <p:cNvPr id="1029" name="Rectangle 5">
            <a:extLst>
              <a:ext uri="{FF2B5EF4-FFF2-40B4-BE49-F238E27FC236}">
                <a16:creationId xmlns:a16="http://schemas.microsoft.com/office/drawing/2014/main" id="{9851A3D2-1CC1-4609-A170-90EBFCFFEE8A}"/>
              </a:ext>
            </a:extLst>
          </p:cNvPr>
          <p:cNvSpPr>
            <a:spLocks noGrp="1" noChangeArrowheads="1"/>
          </p:cNvSpPr>
          <p:nvPr>
            <p:ph type="ftr" sz="quarter" idx="3"/>
          </p:nvPr>
        </p:nvSpPr>
        <p:spPr bwMode="auto">
          <a:xfrm>
            <a:off x="1219200" y="6146800"/>
            <a:ext cx="28956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a:defRPr sz="1100">
                <a:latin typeface="Arial" charset="0"/>
                <a:ea typeface="ＭＳ Ｐゴシック" pitchFamily="1" charset="-128"/>
              </a:defRPr>
            </a:lvl1pPr>
          </a:lstStyle>
          <a:p>
            <a:pPr>
              <a:defRPr/>
            </a:pPr>
            <a:r>
              <a:rPr lang="it-IT" altLang="it-IT"/>
              <a:t>Titolo Presentazione</a:t>
            </a:r>
          </a:p>
        </p:txBody>
      </p:sp>
      <p:sp>
        <p:nvSpPr>
          <p:cNvPr id="1030" name="Rectangle 6">
            <a:extLst>
              <a:ext uri="{FF2B5EF4-FFF2-40B4-BE49-F238E27FC236}">
                <a16:creationId xmlns:a16="http://schemas.microsoft.com/office/drawing/2014/main" id="{606FC6F4-66CC-4DF1-AF84-798D62ED5F18}"/>
              </a:ext>
            </a:extLst>
          </p:cNvPr>
          <p:cNvSpPr>
            <a:spLocks noGrp="1" noChangeArrowheads="1"/>
          </p:cNvSpPr>
          <p:nvPr>
            <p:ph type="sldNum" sz="quarter" idx="4"/>
          </p:nvPr>
        </p:nvSpPr>
        <p:spPr bwMode="auto">
          <a:xfrm>
            <a:off x="6553200" y="6146800"/>
            <a:ext cx="19050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algn="r">
              <a:defRPr sz="1100"/>
            </a:lvl1pPr>
          </a:lstStyle>
          <a:p>
            <a:r>
              <a:rPr lang="it-IT" altLang="it-IT"/>
              <a:t>Pagina </a:t>
            </a:r>
            <a:fld id="{129710BF-5170-4F5E-B1F9-823121B57698}" type="slidenum">
              <a:rPr lang="it-IT" altLang="it-IT"/>
              <a:pPr/>
              <a:t>‹N›</a:t>
            </a:fld>
            <a:endParaRPr lang="it-IT" alt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hdr="0"/>
  <p:txStyles>
    <p:titleStyle>
      <a:lvl1pPr algn="l" rtl="0" eaLnBrk="0" fontAlgn="base" hangingPunct="0">
        <a:spcBef>
          <a:spcPct val="0"/>
        </a:spcBef>
        <a:spcAft>
          <a:spcPct val="0"/>
        </a:spcAft>
        <a:defRPr sz="2400" b="1">
          <a:solidFill>
            <a:srgbClr val="822433"/>
          </a:solidFill>
          <a:latin typeface="+mj-lt"/>
          <a:ea typeface="+mj-ea"/>
          <a:cs typeface="+mj-cs"/>
        </a:defRPr>
      </a:lvl1pPr>
      <a:lvl2pPr algn="l" rtl="0" eaLnBrk="0" fontAlgn="base" hangingPunct="0">
        <a:spcBef>
          <a:spcPct val="0"/>
        </a:spcBef>
        <a:spcAft>
          <a:spcPct val="0"/>
        </a:spcAft>
        <a:defRPr sz="2400" b="1">
          <a:solidFill>
            <a:srgbClr val="822433"/>
          </a:solidFill>
          <a:latin typeface="Arial" charset="0"/>
          <a:ea typeface="ＭＳ Ｐゴシック" pitchFamily="1" charset="-128"/>
        </a:defRPr>
      </a:lvl2pPr>
      <a:lvl3pPr algn="l" rtl="0" eaLnBrk="0" fontAlgn="base" hangingPunct="0">
        <a:spcBef>
          <a:spcPct val="0"/>
        </a:spcBef>
        <a:spcAft>
          <a:spcPct val="0"/>
        </a:spcAft>
        <a:defRPr sz="2400" b="1">
          <a:solidFill>
            <a:srgbClr val="822433"/>
          </a:solidFill>
          <a:latin typeface="Arial" charset="0"/>
          <a:ea typeface="ＭＳ Ｐゴシック" pitchFamily="1" charset="-128"/>
        </a:defRPr>
      </a:lvl3pPr>
      <a:lvl4pPr algn="l" rtl="0" eaLnBrk="0" fontAlgn="base" hangingPunct="0">
        <a:spcBef>
          <a:spcPct val="0"/>
        </a:spcBef>
        <a:spcAft>
          <a:spcPct val="0"/>
        </a:spcAft>
        <a:defRPr sz="2400" b="1">
          <a:solidFill>
            <a:srgbClr val="822433"/>
          </a:solidFill>
          <a:latin typeface="Arial" charset="0"/>
          <a:ea typeface="ＭＳ Ｐゴシック" pitchFamily="1" charset="-128"/>
        </a:defRPr>
      </a:lvl4pPr>
      <a:lvl5pPr algn="l" rtl="0" eaLnBrk="0" fontAlgn="base" hangingPunct="0">
        <a:spcBef>
          <a:spcPct val="0"/>
        </a:spcBef>
        <a:spcAft>
          <a:spcPct val="0"/>
        </a:spcAft>
        <a:defRPr sz="2400" b="1">
          <a:solidFill>
            <a:srgbClr val="822433"/>
          </a:solidFill>
          <a:latin typeface="Arial" charset="0"/>
          <a:ea typeface="ＭＳ Ｐゴシック" pitchFamily="1" charset="-128"/>
        </a:defRPr>
      </a:lvl5pPr>
      <a:lvl6pPr marL="457200" algn="l" rtl="0" fontAlgn="base">
        <a:spcBef>
          <a:spcPct val="0"/>
        </a:spcBef>
        <a:spcAft>
          <a:spcPct val="0"/>
        </a:spcAft>
        <a:defRPr sz="2400" b="1">
          <a:solidFill>
            <a:srgbClr val="822433"/>
          </a:solidFill>
          <a:latin typeface="Arial" charset="0"/>
          <a:ea typeface="ＭＳ Ｐゴシック" pitchFamily="1" charset="-128"/>
        </a:defRPr>
      </a:lvl6pPr>
      <a:lvl7pPr marL="914400" algn="l" rtl="0" fontAlgn="base">
        <a:spcBef>
          <a:spcPct val="0"/>
        </a:spcBef>
        <a:spcAft>
          <a:spcPct val="0"/>
        </a:spcAft>
        <a:defRPr sz="2400" b="1">
          <a:solidFill>
            <a:srgbClr val="822433"/>
          </a:solidFill>
          <a:latin typeface="Arial" charset="0"/>
          <a:ea typeface="ＭＳ Ｐゴシック" pitchFamily="1" charset="-128"/>
        </a:defRPr>
      </a:lvl7pPr>
      <a:lvl8pPr marL="1371600" algn="l" rtl="0" fontAlgn="base">
        <a:spcBef>
          <a:spcPct val="0"/>
        </a:spcBef>
        <a:spcAft>
          <a:spcPct val="0"/>
        </a:spcAft>
        <a:defRPr sz="2400" b="1">
          <a:solidFill>
            <a:srgbClr val="822433"/>
          </a:solidFill>
          <a:latin typeface="Arial" charset="0"/>
          <a:ea typeface="ＭＳ Ｐゴシック" pitchFamily="1" charset="-128"/>
        </a:defRPr>
      </a:lvl8pPr>
      <a:lvl9pPr marL="1828800" algn="l" rtl="0" fontAlgn="base">
        <a:spcBef>
          <a:spcPct val="0"/>
        </a:spcBef>
        <a:spcAft>
          <a:spcPct val="0"/>
        </a:spcAft>
        <a:defRPr sz="2400" b="1">
          <a:solidFill>
            <a:srgbClr val="822433"/>
          </a:solidFill>
          <a:latin typeface="Arial" charset="0"/>
          <a:ea typeface="ＭＳ Ｐゴシック" pitchFamily="1" charset="-128"/>
        </a:defRPr>
      </a:lvl9pPr>
    </p:titleStyle>
    <p:bodyStyle>
      <a:lvl1pPr marL="342900" indent="-342900" algn="l" rtl="0" eaLnBrk="0" fontAlgn="base" hangingPunct="0">
        <a:spcBef>
          <a:spcPct val="20000"/>
        </a:spcBef>
        <a:spcAft>
          <a:spcPct val="0"/>
        </a:spcAft>
        <a:buClr>
          <a:srgbClr val="822433"/>
        </a:buClr>
        <a:buChar char="•"/>
        <a:defRPr sz="24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000">
          <a:solidFill>
            <a:srgbClr val="000000"/>
          </a:solidFill>
          <a:latin typeface="+mn-lt"/>
          <a:ea typeface="+mn-ea"/>
        </a:defRPr>
      </a:lvl2pPr>
      <a:lvl3pPr marL="1143000" indent="-228600" algn="l" rtl="0" eaLnBrk="0" fontAlgn="base" hangingPunct="0">
        <a:spcBef>
          <a:spcPct val="20000"/>
        </a:spcBef>
        <a:spcAft>
          <a:spcPct val="0"/>
        </a:spcAft>
        <a:buChar char="•"/>
        <a:defRPr sz="1600">
          <a:solidFill>
            <a:srgbClr val="000000"/>
          </a:solidFill>
          <a:latin typeface="+mn-lt"/>
          <a:ea typeface="+mn-ea"/>
        </a:defRPr>
      </a:lvl3pPr>
      <a:lvl4pPr marL="1562100" indent="-228600" algn="l" rtl="0" eaLnBrk="0" fontAlgn="base" hangingPunct="0">
        <a:spcBef>
          <a:spcPct val="20000"/>
        </a:spcBef>
        <a:spcAft>
          <a:spcPct val="0"/>
        </a:spcAft>
        <a:buChar char="–"/>
        <a:defRPr sz="1400">
          <a:solidFill>
            <a:srgbClr val="000000"/>
          </a:solidFill>
          <a:latin typeface="+mn-lt"/>
          <a:ea typeface="+mn-ea"/>
        </a:defRPr>
      </a:lvl4pPr>
      <a:lvl5pPr marL="1981200" indent="-228600" algn="l" rtl="0" eaLnBrk="0" fontAlgn="base" hangingPunct="0">
        <a:spcBef>
          <a:spcPct val="20000"/>
        </a:spcBef>
        <a:spcAft>
          <a:spcPct val="0"/>
        </a:spcAft>
        <a:buChar char="»"/>
        <a:defRPr sz="1200">
          <a:solidFill>
            <a:srgbClr val="000000"/>
          </a:solidFill>
          <a:latin typeface="+mn-lt"/>
          <a:ea typeface="+mn-ea"/>
        </a:defRPr>
      </a:lvl5pPr>
      <a:lvl6pPr marL="2438400" indent="-228600" algn="l" rtl="0" fontAlgn="base">
        <a:spcBef>
          <a:spcPct val="20000"/>
        </a:spcBef>
        <a:spcAft>
          <a:spcPct val="0"/>
        </a:spcAft>
        <a:buChar char="»"/>
        <a:defRPr sz="1200">
          <a:solidFill>
            <a:srgbClr val="000000"/>
          </a:solidFill>
          <a:latin typeface="+mn-lt"/>
          <a:ea typeface="+mn-ea"/>
        </a:defRPr>
      </a:lvl6pPr>
      <a:lvl7pPr marL="2895600" indent="-228600" algn="l" rtl="0" fontAlgn="base">
        <a:spcBef>
          <a:spcPct val="20000"/>
        </a:spcBef>
        <a:spcAft>
          <a:spcPct val="0"/>
        </a:spcAft>
        <a:buChar char="»"/>
        <a:defRPr sz="1200">
          <a:solidFill>
            <a:srgbClr val="000000"/>
          </a:solidFill>
          <a:latin typeface="+mn-lt"/>
          <a:ea typeface="+mn-ea"/>
        </a:defRPr>
      </a:lvl7pPr>
      <a:lvl8pPr marL="3352800" indent="-228600" algn="l" rtl="0" fontAlgn="base">
        <a:spcBef>
          <a:spcPct val="20000"/>
        </a:spcBef>
        <a:spcAft>
          <a:spcPct val="0"/>
        </a:spcAft>
        <a:buChar char="»"/>
        <a:defRPr sz="1200">
          <a:solidFill>
            <a:srgbClr val="000000"/>
          </a:solidFill>
          <a:latin typeface="+mn-lt"/>
          <a:ea typeface="+mn-ea"/>
        </a:defRPr>
      </a:lvl8pPr>
      <a:lvl9pPr marL="3810000" indent="-228600" algn="l" rtl="0" fontAlgn="base">
        <a:spcBef>
          <a:spcPct val="20000"/>
        </a:spcBef>
        <a:spcAft>
          <a:spcPct val="0"/>
        </a:spcAft>
        <a:buChar char="»"/>
        <a:defRPr sz="1200">
          <a:solidFill>
            <a:srgbClr val="000000"/>
          </a:solidFill>
          <a:latin typeface="+mn-lt"/>
          <a:ea typeface="+mn-ea"/>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098" name="Rectangle 11"/>
          <p:cNvSpPr>
            <a:spLocks noChangeArrowheads="1"/>
          </p:cNvSpPr>
          <p:nvPr/>
        </p:nvSpPr>
        <p:spPr bwMode="auto">
          <a:xfrm>
            <a:off x="0" y="0"/>
            <a:ext cx="9144000" cy="3429000"/>
          </a:xfrm>
          <a:prstGeom prst="rect">
            <a:avLst/>
          </a:prstGeom>
          <a:solidFill>
            <a:srgbClr val="006778"/>
          </a:solidFill>
          <a:ln w="9525">
            <a:noFill/>
            <a:miter lim="800000"/>
            <a:headEnd/>
            <a:tailEnd/>
          </a:ln>
        </p:spPr>
        <p:txBody>
          <a:bodyPr wrap="none" anchor="ctr"/>
          <a:lstStyle/>
          <a:p>
            <a:endParaRPr lang="it-IT" altLang="it-IT"/>
          </a:p>
        </p:txBody>
      </p:sp>
      <p:sp>
        <p:nvSpPr>
          <p:cNvPr id="4099" name="Rectangle 4"/>
          <p:cNvSpPr>
            <a:spLocks noGrp="1" noChangeArrowheads="1"/>
          </p:cNvSpPr>
          <p:nvPr>
            <p:ph type="subTitle" idx="1"/>
          </p:nvPr>
        </p:nvSpPr>
        <p:spPr>
          <a:xfrm>
            <a:off x="2339975" y="1052513"/>
            <a:ext cx="6138863" cy="661987"/>
          </a:xfrm>
        </p:spPr>
        <p:txBody>
          <a:bodyPr/>
          <a:lstStyle/>
          <a:p>
            <a:r>
              <a:rPr lang="en-US" altLang="it-IT" sz="1800" b="1">
                <a:solidFill>
                  <a:schemeClr val="bg1"/>
                </a:solidFill>
              </a:rPr>
              <a:t>Academic Year 2018-2019</a:t>
            </a:r>
          </a:p>
          <a:p>
            <a:r>
              <a:rPr lang="en-US" altLang="it-IT" sz="1800" b="1" dirty="0">
                <a:solidFill>
                  <a:schemeClr val="bg1"/>
                </a:solidFill>
              </a:rPr>
              <a:t>Prof. Pietro Boria</a:t>
            </a:r>
          </a:p>
        </p:txBody>
      </p:sp>
      <p:sp>
        <p:nvSpPr>
          <p:cNvPr id="2052" name="Rectangle 3">
            <a:extLst>
              <a:ext uri="{FF2B5EF4-FFF2-40B4-BE49-F238E27FC236}">
                <a16:creationId xmlns:a16="http://schemas.microsoft.com/office/drawing/2014/main" id="{E6BBED04-0C3C-4F30-AE87-26277B210C42}"/>
              </a:ext>
            </a:extLst>
          </p:cNvPr>
          <p:cNvSpPr>
            <a:spLocks noGrp="1" noChangeArrowheads="1"/>
          </p:cNvSpPr>
          <p:nvPr>
            <p:ph type="ctrTitle"/>
          </p:nvPr>
        </p:nvSpPr>
        <p:spPr>
          <a:xfrm>
            <a:off x="2195513" y="404813"/>
            <a:ext cx="6096000" cy="503237"/>
          </a:xfrm>
        </p:spPr>
        <p:txBody>
          <a:bodyPr/>
          <a:lstStyle/>
          <a:p>
            <a:pPr algn="ctr" eaLnBrk="1" hangingPunct="1">
              <a:defRPr/>
            </a:pPr>
            <a:r>
              <a:rPr lang="it-IT" altLang="it-IT" dirty="0">
                <a:solidFill>
                  <a:schemeClr val="bg1"/>
                </a:solidFill>
                <a:latin typeface="+mn-lt"/>
              </a:rPr>
              <a:t> </a:t>
            </a:r>
            <a:r>
              <a:rPr lang="it-IT" altLang="it-IT" dirty="0" err="1">
                <a:solidFill>
                  <a:schemeClr val="bg1"/>
                </a:solidFill>
                <a:latin typeface="+mn-lt"/>
              </a:rPr>
              <a:t>European</a:t>
            </a:r>
            <a:r>
              <a:rPr lang="it-IT" altLang="it-IT" dirty="0">
                <a:solidFill>
                  <a:schemeClr val="bg1"/>
                </a:solidFill>
                <a:latin typeface="+mn-lt"/>
              </a:rPr>
              <a:t> </a:t>
            </a:r>
            <a:r>
              <a:rPr lang="it-IT" altLang="it-IT" dirty="0" err="1">
                <a:solidFill>
                  <a:schemeClr val="bg1"/>
                </a:solidFill>
                <a:latin typeface="+mn-lt"/>
              </a:rPr>
              <a:t>Tax</a:t>
            </a:r>
            <a:r>
              <a:rPr lang="it-IT" altLang="it-IT" dirty="0">
                <a:solidFill>
                  <a:schemeClr val="bg1"/>
                </a:solidFill>
                <a:latin typeface="+mn-lt"/>
              </a:rPr>
              <a:t> Law </a:t>
            </a:r>
          </a:p>
        </p:txBody>
      </p:sp>
      <p:grpSp>
        <p:nvGrpSpPr>
          <p:cNvPr id="4101" name="Group 17"/>
          <p:cNvGrpSpPr>
            <a:grpSpLocks/>
          </p:cNvGrpSpPr>
          <p:nvPr/>
        </p:nvGrpSpPr>
        <p:grpSpPr bwMode="auto">
          <a:xfrm>
            <a:off x="0" y="2759075"/>
            <a:ext cx="9144000" cy="4098925"/>
            <a:chOff x="0" y="1738"/>
            <a:chExt cx="5761" cy="2582"/>
          </a:xfrm>
        </p:grpSpPr>
        <p:pic>
          <p:nvPicPr>
            <p:cNvPr id="4103" name="Picture 15" descr="Fondino"/>
            <p:cNvPicPr>
              <a:picLocks noChangeAspect="1" noChangeArrowheads="1"/>
            </p:cNvPicPr>
            <p:nvPr/>
          </p:nvPicPr>
          <p:blipFill>
            <a:blip r:embed="rId3" cstate="print"/>
            <a:srcRect/>
            <a:stretch>
              <a:fillRect/>
            </a:stretch>
          </p:blipFill>
          <p:spPr bwMode="auto">
            <a:xfrm>
              <a:off x="0" y="2158"/>
              <a:ext cx="5760" cy="2162"/>
            </a:xfrm>
            <a:prstGeom prst="rect">
              <a:avLst/>
            </a:prstGeom>
            <a:noFill/>
            <a:ln w="9525">
              <a:noFill/>
              <a:miter lim="800000"/>
              <a:headEnd/>
              <a:tailEnd/>
            </a:ln>
          </p:spPr>
        </p:pic>
        <p:pic>
          <p:nvPicPr>
            <p:cNvPr id="4104" name="Picture 13" descr="logo +marchio"/>
            <p:cNvPicPr>
              <a:picLocks noChangeAspect="1" noChangeArrowheads="1"/>
            </p:cNvPicPr>
            <p:nvPr/>
          </p:nvPicPr>
          <p:blipFill>
            <a:blip r:embed="rId4" cstate="print"/>
            <a:srcRect/>
            <a:stretch>
              <a:fillRect/>
            </a:stretch>
          </p:blipFill>
          <p:spPr bwMode="auto">
            <a:xfrm>
              <a:off x="0" y="2160"/>
              <a:ext cx="5761" cy="722"/>
            </a:xfrm>
            <a:prstGeom prst="rect">
              <a:avLst/>
            </a:prstGeom>
            <a:noFill/>
            <a:ln w="9525">
              <a:noFill/>
              <a:miter lim="800000"/>
              <a:headEnd/>
              <a:tailEnd/>
            </a:ln>
          </p:spPr>
        </p:pic>
        <p:pic>
          <p:nvPicPr>
            <p:cNvPr id="4105" name="Picture 16" descr="fascia"/>
            <p:cNvPicPr>
              <a:picLocks noChangeAspect="1" noChangeArrowheads="1"/>
            </p:cNvPicPr>
            <p:nvPr/>
          </p:nvPicPr>
          <p:blipFill>
            <a:blip r:embed="rId5" cstate="print"/>
            <a:srcRect/>
            <a:stretch>
              <a:fillRect/>
            </a:stretch>
          </p:blipFill>
          <p:spPr bwMode="auto">
            <a:xfrm>
              <a:off x="1316" y="1738"/>
              <a:ext cx="4444" cy="422"/>
            </a:xfrm>
            <a:prstGeom prst="rect">
              <a:avLst/>
            </a:prstGeom>
            <a:noFill/>
            <a:ln w="9525">
              <a:noFill/>
              <a:miter lim="800000"/>
              <a:headEnd/>
              <a:tailEnd/>
            </a:ln>
          </p:spPr>
        </p:pic>
      </p:grpSp>
      <p:sp>
        <p:nvSpPr>
          <p:cNvPr id="2" name="CasellaDiTesto 1">
            <a:extLst>
              <a:ext uri="{FF2B5EF4-FFF2-40B4-BE49-F238E27FC236}">
                <a16:creationId xmlns:a16="http://schemas.microsoft.com/office/drawing/2014/main" id="{99F045AF-5C41-41EB-8004-648E7FD11334}"/>
              </a:ext>
            </a:extLst>
          </p:cNvPr>
          <p:cNvSpPr txBox="1"/>
          <p:nvPr/>
        </p:nvSpPr>
        <p:spPr>
          <a:xfrm>
            <a:off x="4140200" y="3741738"/>
            <a:ext cx="4895850" cy="461962"/>
          </a:xfrm>
          <a:prstGeom prst="rect">
            <a:avLst/>
          </a:prstGeom>
          <a:noFill/>
        </p:spPr>
        <p:txBody>
          <a:bodyPr>
            <a:spAutoFit/>
          </a:bodyPr>
          <a:lstStyle/>
          <a:p>
            <a:pPr algn="ctr">
              <a:defRPr/>
            </a:pPr>
            <a:r>
              <a:rPr lang="en-US" sz="2400" b="1" dirty="0">
                <a:latin typeface="+mj-lt"/>
                <a:ea typeface="ＭＳ Ｐゴシック" pitchFamily="1" charset="-128"/>
              </a:rPr>
              <a:t>Direct</a:t>
            </a:r>
            <a:r>
              <a:rPr lang="it-IT" sz="2400" b="1" dirty="0">
                <a:latin typeface="+mj-lt"/>
                <a:ea typeface="ＭＳ Ｐゴシック" pitchFamily="1" charset="-128"/>
              </a:rPr>
              <a:t> Taxes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noChangeArrowheads="1"/>
          </p:cNvSpPr>
          <p:nvPr>
            <p:ph type="title"/>
          </p:nvPr>
        </p:nvSpPr>
        <p:spPr>
          <a:xfrm>
            <a:off x="1116013" y="409575"/>
            <a:ext cx="7559675" cy="643161"/>
          </a:xfrm>
        </p:spPr>
        <p:txBody>
          <a:bodyPr/>
          <a:lstStyle/>
          <a:p>
            <a:pPr algn="just"/>
            <a:r>
              <a:rPr lang="en-US" altLang="it-IT" sz="1800" dirty="0">
                <a:solidFill>
                  <a:srgbClr val="002060"/>
                </a:solidFill>
                <a:latin typeface="Times New Roman" pitchFamily="18" charset="0"/>
                <a:cs typeface="Times New Roman" pitchFamily="18" charset="0"/>
              </a:rPr>
              <a:t>Business taxation - multilateral convention on the subject of transfer pricing. </a:t>
            </a:r>
            <a:endParaRPr lang="en-US" altLang="it-IT" sz="1800" dirty="0">
              <a:latin typeface="Times New Roman" pitchFamily="18" charset="0"/>
              <a:cs typeface="Times New Roman" pitchFamily="18" charset="0"/>
            </a:endParaRPr>
          </a:p>
        </p:txBody>
      </p:sp>
      <p:sp>
        <p:nvSpPr>
          <p:cNvPr id="6147" name="Segnaposto contenuto 2"/>
          <p:cNvSpPr>
            <a:spLocks noGrp="1" noChangeArrowheads="1"/>
          </p:cNvSpPr>
          <p:nvPr>
            <p:ph idx="1"/>
          </p:nvPr>
        </p:nvSpPr>
        <p:spPr>
          <a:xfrm>
            <a:off x="1116013" y="1124745"/>
            <a:ext cx="7559675" cy="4742656"/>
          </a:xfrm>
        </p:spPr>
        <p:txBody>
          <a:bodyPr/>
          <a:lstStyle/>
          <a:p>
            <a:pPr algn="just">
              <a:buNone/>
            </a:pPr>
            <a:endParaRPr lang="en-US" sz="1400" dirty="0">
              <a:latin typeface="Times New Roman" pitchFamily="18" charset="0"/>
              <a:cs typeface="Times New Roman" pitchFamily="18" charset="0"/>
            </a:endParaRPr>
          </a:p>
          <a:p>
            <a:pPr algn="just">
              <a:buNone/>
            </a:pPr>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Already in international law, in order to avoid the risk that fees for transactions within the same group are determined in order to minimize the tax burden, provision is made for the use of the following corrective measures of </a:t>
            </a:r>
            <a:r>
              <a:rPr lang="en-US" sz="1400" b="1" dirty="0">
                <a:latin typeface="Times New Roman" pitchFamily="18" charset="0"/>
                <a:cs typeface="Times New Roman" pitchFamily="18" charset="0"/>
              </a:rPr>
              <a:t>arm’s length </a:t>
            </a:r>
            <a:r>
              <a:rPr lang="en-US" sz="1400" dirty="0">
                <a:latin typeface="Times New Roman" pitchFamily="18" charset="0"/>
                <a:cs typeface="Times New Roman" pitchFamily="18" charset="0"/>
              </a:rPr>
              <a:t>(</a:t>
            </a:r>
            <a:r>
              <a:rPr lang="en-US" sz="1400" b="1" dirty="0">
                <a:latin typeface="Times New Roman" pitchFamily="18" charset="0"/>
                <a:cs typeface="Times New Roman" pitchFamily="18" charset="0"/>
              </a:rPr>
              <a:t>standard value</a:t>
            </a:r>
            <a:r>
              <a:rPr lang="en-US" sz="1400" dirty="0">
                <a:latin typeface="Times New Roman" pitchFamily="18" charset="0"/>
                <a:cs typeface="Times New Roman" pitchFamily="18" charset="0"/>
              </a:rPr>
              <a:t>).</a:t>
            </a:r>
          </a:p>
          <a:p>
            <a:pPr algn="just"/>
            <a:endParaRPr lang="en-US" sz="1400" dirty="0">
              <a:latin typeface="Times New Roman" pitchFamily="18" charset="0"/>
              <a:cs typeface="Times New Roman" pitchFamily="18" charset="0"/>
            </a:endParaRPr>
          </a:p>
          <a:p>
            <a:pPr algn="just"/>
            <a:r>
              <a:rPr lang="en-US" sz="1400" u="sng" dirty="0">
                <a:latin typeface="Times New Roman" pitchFamily="18" charset="0"/>
                <a:cs typeface="Times New Roman" pitchFamily="18" charset="0"/>
              </a:rPr>
              <a:t>Where the price negotiated does not represent an economically reliable value, a method is applied to reconstruct the market value of the asset.</a:t>
            </a:r>
          </a:p>
          <a:p>
            <a:pPr algn="just"/>
            <a:endParaRPr lang="en-US" sz="1400" u="sng"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Where an adjustment is made in one State to the taxable amount of an company in respect of an intra-group transaction, an opposite adjustment must be made for the other company that has participated as a negotiating counterparty in the same transaction, in order to avoid duplication of tax. </a:t>
            </a:r>
          </a:p>
          <a:p>
            <a:pPr algn="just"/>
            <a:endParaRPr lang="en-US" sz="1400" dirty="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p:txBody>
      </p:sp>
      <p:sp>
        <p:nvSpPr>
          <p:cNvPr id="6148" name="Segnaposto data 3"/>
          <p:cNvSpPr>
            <a:spLocks noGrp="1"/>
          </p:cNvSpPr>
          <p:nvPr>
            <p:ph type="dt" sz="quarter" idx="10"/>
          </p:nvPr>
        </p:nvSpPr>
        <p:spPr>
          <a:noFill/>
          <a:ln>
            <a:miter lim="800000"/>
            <a:headEnd/>
            <a:tailEnd/>
          </a:ln>
        </p:spPr>
        <p:txBody>
          <a:bodyPr/>
          <a:lstStyle/>
          <a:p>
            <a:fld id="{970E8285-4E88-4CB0-A52A-8BB3D3C0FC2B}" type="datetime1">
              <a:rPr lang="it-IT" altLang="it-IT" smtClean="0">
                <a:ea typeface="ＭＳ Ｐゴシック" pitchFamily="34" charset="-128"/>
              </a:rPr>
              <a:pPr/>
              <a:t>25/09/2018</a:t>
            </a:fld>
            <a:endParaRPr lang="it-IT" altLang="it-IT">
              <a:ea typeface="ＭＳ Ｐゴシック" pitchFamily="34" charset="-128"/>
            </a:endParaRPr>
          </a:p>
        </p:txBody>
      </p:sp>
      <p:sp>
        <p:nvSpPr>
          <p:cNvPr id="6149" name="Segnaposto piè di pagina 4"/>
          <p:cNvSpPr>
            <a:spLocks noGrp="1"/>
          </p:cNvSpPr>
          <p:nvPr>
            <p:ph type="ftr" sz="quarter" idx="11"/>
          </p:nvPr>
        </p:nvSpPr>
        <p:spPr>
          <a:noFill/>
          <a:ln>
            <a:miter lim="800000"/>
            <a:headEnd/>
            <a:tailEnd/>
          </a:ln>
        </p:spPr>
        <p:txBody>
          <a:bodyPr/>
          <a:lstStyle/>
          <a:p>
            <a:r>
              <a:rPr lang="en-US" altLang="it-IT" dirty="0">
                <a:ea typeface="ＭＳ Ｐゴシック" pitchFamily="34" charset="-128"/>
              </a:rPr>
              <a:t>Direct</a:t>
            </a:r>
            <a:r>
              <a:rPr lang="it-IT" altLang="it-IT" dirty="0">
                <a:ea typeface="ＭＳ Ｐゴシック" pitchFamily="34" charset="-128"/>
              </a:rPr>
              <a:t> Taxes </a:t>
            </a:r>
          </a:p>
        </p:txBody>
      </p:sp>
      <p:sp>
        <p:nvSpPr>
          <p:cNvPr id="6150" name="Segnaposto numero diapositiva 5"/>
          <p:cNvSpPr>
            <a:spLocks noGrp="1"/>
          </p:cNvSpPr>
          <p:nvPr>
            <p:ph type="sldNum" sz="quarter" idx="12"/>
          </p:nvPr>
        </p:nvSpPr>
        <p:spPr>
          <a:noFill/>
          <a:ln>
            <a:miter lim="800000"/>
            <a:headEnd/>
            <a:tailEnd/>
          </a:ln>
        </p:spPr>
        <p:txBody>
          <a:bodyPr/>
          <a:lstStyle/>
          <a:p>
            <a:r>
              <a:rPr lang="it-IT" altLang="it-IT"/>
              <a:t>Pagina </a:t>
            </a:r>
            <a:fld id="{267AF221-2EC5-43A4-BB9A-9E1256BC2927}" type="slidenum">
              <a:rPr lang="it-IT" altLang="it-IT"/>
              <a:pPr/>
              <a:t>10</a:t>
            </a:fld>
            <a:endParaRPr lang="it-IT" altLang="it-IT"/>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noChangeArrowheads="1"/>
          </p:cNvSpPr>
          <p:nvPr>
            <p:ph type="title"/>
          </p:nvPr>
        </p:nvSpPr>
        <p:spPr>
          <a:xfrm>
            <a:off x="1116013" y="409575"/>
            <a:ext cx="7559675" cy="643161"/>
          </a:xfrm>
        </p:spPr>
        <p:txBody>
          <a:bodyPr/>
          <a:lstStyle/>
          <a:p>
            <a:pPr algn="just"/>
            <a:r>
              <a:rPr lang="en-US" altLang="it-IT" sz="1800" dirty="0">
                <a:solidFill>
                  <a:srgbClr val="002060"/>
                </a:solidFill>
                <a:latin typeface="Times New Roman" pitchFamily="18" charset="0"/>
                <a:cs typeface="Times New Roman" pitchFamily="18" charset="0"/>
              </a:rPr>
              <a:t>Business taxation - multilateral convention on the subject of transfer pricing. </a:t>
            </a:r>
            <a:endParaRPr lang="en-US" altLang="it-IT" sz="1800" dirty="0">
              <a:latin typeface="Times New Roman" pitchFamily="18" charset="0"/>
              <a:cs typeface="Times New Roman" pitchFamily="18" charset="0"/>
            </a:endParaRPr>
          </a:p>
        </p:txBody>
      </p:sp>
      <p:sp>
        <p:nvSpPr>
          <p:cNvPr id="6147" name="Segnaposto contenuto 2"/>
          <p:cNvSpPr>
            <a:spLocks noGrp="1" noChangeArrowheads="1"/>
          </p:cNvSpPr>
          <p:nvPr>
            <p:ph idx="1"/>
          </p:nvPr>
        </p:nvSpPr>
        <p:spPr>
          <a:xfrm>
            <a:off x="1116013" y="1124745"/>
            <a:ext cx="7559675" cy="4742656"/>
          </a:xfrm>
        </p:spPr>
        <p:txBody>
          <a:bodyPr/>
          <a:lstStyle/>
          <a:p>
            <a:pPr algn="just">
              <a:buNone/>
            </a:pPr>
            <a:endParaRPr lang="en-US" sz="1400" dirty="0">
              <a:latin typeface="Times New Roman" pitchFamily="18" charset="0"/>
              <a:cs typeface="Times New Roman" pitchFamily="18" charset="0"/>
            </a:endParaRPr>
          </a:p>
          <a:p>
            <a:pPr algn="just">
              <a:buNone/>
            </a:pPr>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The Convention limits itself to formulating a procedure for the settlement of the distortive effects arising in the distribution of the tax burden between two or more companies resident in Member States. There are three phases:</a:t>
            </a:r>
          </a:p>
          <a:p>
            <a:pPr algn="just"/>
            <a:endParaRPr lang="en-US" sz="1400" dirty="0">
              <a:latin typeface="Times New Roman" pitchFamily="18" charset="0"/>
              <a:cs typeface="Times New Roman" pitchFamily="18" charset="0"/>
            </a:endParaRPr>
          </a:p>
          <a:p>
            <a:pPr algn="just">
              <a:buFont typeface="+mj-lt"/>
              <a:buAutoNum type="arabicPeriod"/>
            </a:pPr>
            <a:r>
              <a:rPr lang="en-US" sz="1400" u="sng" dirty="0">
                <a:latin typeface="Times New Roman" pitchFamily="18" charset="0"/>
                <a:cs typeface="Times New Roman" pitchFamily="18" charset="0"/>
              </a:rPr>
              <a:t>notify the company of its intention to make a tax adjustment </a:t>
            </a:r>
            <a:r>
              <a:rPr lang="en-US" sz="1400" dirty="0">
                <a:latin typeface="Times New Roman" pitchFamily="18" charset="0"/>
                <a:cs typeface="Times New Roman" pitchFamily="18" charset="0"/>
              </a:rPr>
              <a:t>in relation to the criteria adopted for transfer  pricing;</a:t>
            </a:r>
          </a:p>
          <a:p>
            <a:pPr algn="just">
              <a:buFont typeface="+mj-lt"/>
              <a:buAutoNum type="arabicPeriod"/>
            </a:pPr>
            <a:endParaRPr lang="en-US" sz="1400" dirty="0">
              <a:latin typeface="Times New Roman" pitchFamily="18" charset="0"/>
              <a:cs typeface="Times New Roman" pitchFamily="18" charset="0"/>
            </a:endParaRPr>
          </a:p>
          <a:p>
            <a:pPr algn="just">
              <a:buFont typeface="+mj-lt"/>
              <a:buAutoNum type="arabicPeriod"/>
            </a:pPr>
            <a:r>
              <a:rPr lang="en-US" sz="1400" u="sng" dirty="0">
                <a:latin typeface="Times New Roman" pitchFamily="18" charset="0"/>
                <a:cs typeface="Times New Roman" pitchFamily="18" charset="0"/>
              </a:rPr>
              <a:t>the company complaining of a breach of the principles may notify an appeal to the national authority </a:t>
            </a:r>
            <a:r>
              <a:rPr lang="en-US" sz="1400" dirty="0">
                <a:latin typeface="Times New Roman" pitchFamily="18" charset="0"/>
                <a:cs typeface="Times New Roman" pitchFamily="18" charset="0"/>
              </a:rPr>
              <a:t>within three years of the notification referred to above;</a:t>
            </a:r>
          </a:p>
          <a:p>
            <a:pPr algn="just">
              <a:buFont typeface="+mj-lt"/>
              <a:buAutoNum type="arabicPeriod"/>
            </a:pPr>
            <a:endParaRPr lang="en-US" sz="1400" dirty="0">
              <a:latin typeface="Times New Roman" pitchFamily="18" charset="0"/>
              <a:cs typeface="Times New Roman" pitchFamily="18" charset="0"/>
            </a:endParaRPr>
          </a:p>
          <a:p>
            <a:pPr algn="just">
              <a:buFont typeface="+mj-lt"/>
              <a:buAutoNum type="arabicPeriod"/>
            </a:pPr>
            <a:r>
              <a:rPr lang="en-US" sz="1400" u="sng" dirty="0">
                <a:latin typeface="Times New Roman" pitchFamily="18" charset="0"/>
                <a:cs typeface="Times New Roman" pitchFamily="18" charset="0"/>
              </a:rPr>
              <a:t>the establishment of an Advisory Commission</a:t>
            </a:r>
            <a:r>
              <a:rPr lang="en-US" sz="1400" dirty="0">
                <a:latin typeface="Times New Roman" pitchFamily="18" charset="0"/>
                <a:cs typeface="Times New Roman" pitchFamily="18" charset="0"/>
              </a:rPr>
              <a:t> if no amicable solution is reached within two years. The opinion of the Commission is not binding.</a:t>
            </a:r>
          </a:p>
          <a:p>
            <a:pPr algn="just"/>
            <a:endParaRPr lang="en-US" sz="1400" dirty="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p:txBody>
      </p:sp>
      <p:sp>
        <p:nvSpPr>
          <p:cNvPr id="6148" name="Segnaposto data 3"/>
          <p:cNvSpPr>
            <a:spLocks noGrp="1"/>
          </p:cNvSpPr>
          <p:nvPr>
            <p:ph type="dt" sz="quarter" idx="10"/>
          </p:nvPr>
        </p:nvSpPr>
        <p:spPr>
          <a:noFill/>
          <a:ln>
            <a:miter lim="800000"/>
            <a:headEnd/>
            <a:tailEnd/>
          </a:ln>
        </p:spPr>
        <p:txBody>
          <a:bodyPr/>
          <a:lstStyle/>
          <a:p>
            <a:fld id="{970E8285-4E88-4CB0-A52A-8BB3D3C0FC2B}" type="datetime1">
              <a:rPr lang="it-IT" altLang="it-IT" smtClean="0">
                <a:ea typeface="ＭＳ Ｐゴシック" pitchFamily="34" charset="-128"/>
              </a:rPr>
              <a:pPr/>
              <a:t>25/09/2018</a:t>
            </a:fld>
            <a:endParaRPr lang="it-IT" altLang="it-IT">
              <a:ea typeface="ＭＳ Ｐゴシック" pitchFamily="34" charset="-128"/>
            </a:endParaRPr>
          </a:p>
        </p:txBody>
      </p:sp>
      <p:sp>
        <p:nvSpPr>
          <p:cNvPr id="6149" name="Segnaposto piè di pagina 4"/>
          <p:cNvSpPr>
            <a:spLocks noGrp="1"/>
          </p:cNvSpPr>
          <p:nvPr>
            <p:ph type="ftr" sz="quarter" idx="11"/>
          </p:nvPr>
        </p:nvSpPr>
        <p:spPr>
          <a:noFill/>
          <a:ln>
            <a:miter lim="800000"/>
            <a:headEnd/>
            <a:tailEnd/>
          </a:ln>
        </p:spPr>
        <p:txBody>
          <a:bodyPr/>
          <a:lstStyle/>
          <a:p>
            <a:r>
              <a:rPr lang="en-US" altLang="it-IT" dirty="0">
                <a:ea typeface="ＭＳ Ｐゴシック" pitchFamily="34" charset="-128"/>
              </a:rPr>
              <a:t>Direct</a:t>
            </a:r>
            <a:r>
              <a:rPr lang="it-IT" altLang="it-IT" dirty="0">
                <a:ea typeface="ＭＳ Ｐゴシック" pitchFamily="34" charset="-128"/>
              </a:rPr>
              <a:t> Taxes </a:t>
            </a:r>
          </a:p>
        </p:txBody>
      </p:sp>
      <p:sp>
        <p:nvSpPr>
          <p:cNvPr id="6150" name="Segnaposto numero diapositiva 5"/>
          <p:cNvSpPr>
            <a:spLocks noGrp="1"/>
          </p:cNvSpPr>
          <p:nvPr>
            <p:ph type="sldNum" sz="quarter" idx="12"/>
          </p:nvPr>
        </p:nvSpPr>
        <p:spPr>
          <a:noFill/>
          <a:ln>
            <a:miter lim="800000"/>
            <a:headEnd/>
            <a:tailEnd/>
          </a:ln>
        </p:spPr>
        <p:txBody>
          <a:bodyPr/>
          <a:lstStyle/>
          <a:p>
            <a:r>
              <a:rPr lang="it-IT" altLang="it-IT"/>
              <a:t>Pagina </a:t>
            </a:r>
            <a:fld id="{267AF221-2EC5-43A4-BB9A-9E1256BC2927}" type="slidenum">
              <a:rPr lang="it-IT" altLang="it-IT"/>
              <a:pPr/>
              <a:t>11</a:t>
            </a:fld>
            <a:endParaRPr lang="it-IT" altLang="it-IT"/>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noChangeArrowheads="1"/>
          </p:cNvSpPr>
          <p:nvPr>
            <p:ph type="title"/>
          </p:nvPr>
        </p:nvSpPr>
        <p:spPr>
          <a:xfrm>
            <a:off x="1116013" y="409575"/>
            <a:ext cx="7559675" cy="643161"/>
          </a:xfrm>
        </p:spPr>
        <p:txBody>
          <a:bodyPr/>
          <a:lstStyle/>
          <a:p>
            <a:pPr algn="just"/>
            <a:r>
              <a:rPr lang="en-US" altLang="it-IT" sz="1800" dirty="0">
                <a:solidFill>
                  <a:srgbClr val="002060"/>
                </a:solidFill>
                <a:latin typeface="Times New Roman" pitchFamily="18" charset="0"/>
                <a:cs typeface="Times New Roman" pitchFamily="18" charset="0"/>
              </a:rPr>
              <a:t>Business taxation – the global approach</a:t>
            </a:r>
            <a:endParaRPr lang="en-US" altLang="it-IT" sz="1800" dirty="0">
              <a:latin typeface="Times New Roman" pitchFamily="18" charset="0"/>
              <a:cs typeface="Times New Roman" pitchFamily="18" charset="0"/>
            </a:endParaRPr>
          </a:p>
        </p:txBody>
      </p:sp>
      <p:sp>
        <p:nvSpPr>
          <p:cNvPr id="6147" name="Segnaposto contenuto 2"/>
          <p:cNvSpPr>
            <a:spLocks noGrp="1" noChangeArrowheads="1"/>
          </p:cNvSpPr>
          <p:nvPr>
            <p:ph idx="1"/>
          </p:nvPr>
        </p:nvSpPr>
        <p:spPr>
          <a:xfrm>
            <a:off x="1116013" y="1124745"/>
            <a:ext cx="7559675" cy="4742656"/>
          </a:xfrm>
        </p:spPr>
        <p:txBody>
          <a:bodyPr/>
          <a:lstStyle/>
          <a:p>
            <a:pPr algn="just">
              <a:buNone/>
            </a:pPr>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The choice of a </a:t>
            </a:r>
            <a:r>
              <a:rPr lang="en-US" sz="1400" u="sng" dirty="0">
                <a:latin typeface="Times New Roman" pitchFamily="18" charset="0"/>
                <a:cs typeface="Times New Roman" pitchFamily="18" charset="0"/>
              </a:rPr>
              <a:t>piecemeal approach </a:t>
            </a:r>
            <a:r>
              <a:rPr lang="en-US" sz="1400" dirty="0">
                <a:latin typeface="Times New Roman" pitchFamily="18" charset="0"/>
                <a:cs typeface="Times New Roman" pitchFamily="18" charset="0"/>
              </a:rPr>
              <a:t>has always been criticized by the doctrine because it is not suitable to allow an effective process of integration of national tax systems.</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For this reason, the adoption of a package of policy measures adopted by the Commission in 1996 and incorporated by the ECOFIN Council, in an explicit form by Resolution of 1/9/1997 (Monti’s package), which provides for the adoption of a </a:t>
            </a:r>
            <a:r>
              <a:rPr lang="en-US" sz="1400" b="1" dirty="0">
                <a:latin typeface="Times New Roman" pitchFamily="18" charset="0"/>
                <a:cs typeface="Times New Roman" pitchFamily="18" charset="0"/>
              </a:rPr>
              <a:t>non-binding code </a:t>
            </a:r>
            <a:r>
              <a:rPr lang="en-US" sz="1400" dirty="0">
                <a:latin typeface="Times New Roman" pitchFamily="18" charset="0"/>
                <a:cs typeface="Times New Roman" pitchFamily="18" charset="0"/>
              </a:rPr>
              <a:t>of conduct aimed at establishing rules to </a:t>
            </a:r>
            <a:r>
              <a:rPr lang="en-US" sz="1400" b="1" dirty="0">
                <a:latin typeface="Times New Roman" pitchFamily="18" charset="0"/>
                <a:cs typeface="Times New Roman" pitchFamily="18" charset="0"/>
              </a:rPr>
              <a:t>contain harmful tax competition</a:t>
            </a:r>
            <a:r>
              <a:rPr lang="en-US" sz="1400" dirty="0">
                <a:latin typeface="Times New Roman" pitchFamily="18" charset="0"/>
                <a:cs typeface="Times New Roman" pitchFamily="18" charset="0"/>
              </a:rPr>
              <a:t>, was of great importance.</a:t>
            </a:r>
          </a:p>
          <a:p>
            <a:pPr lvl="1" algn="just"/>
            <a:endParaRPr lang="en-US" sz="1400" dirty="0">
              <a:latin typeface="Times New Roman" pitchFamily="18" charset="0"/>
              <a:cs typeface="Times New Roman" pitchFamily="18" charset="0"/>
            </a:endParaRPr>
          </a:p>
          <a:p>
            <a:pPr lvl="2" algn="just">
              <a:buFont typeface="+mj-lt"/>
              <a:buAutoNum type="arabicPeriod"/>
            </a:pPr>
            <a:r>
              <a:rPr lang="en-US" sz="1400" u="sng" dirty="0">
                <a:latin typeface="Times New Roman" pitchFamily="18" charset="0"/>
                <a:cs typeface="Times New Roman" pitchFamily="18" charset="0"/>
              </a:rPr>
              <a:t>The blocking of new direct taxation measures </a:t>
            </a:r>
            <a:r>
              <a:rPr lang="en-US" sz="1400" dirty="0">
                <a:latin typeface="Times New Roman" pitchFamily="18" charset="0"/>
                <a:cs typeface="Times New Roman" pitchFamily="18" charset="0"/>
              </a:rPr>
              <a:t>which, by favoring the location of productive activities in the national territory, produce competitive situations compared to other countries;</a:t>
            </a:r>
          </a:p>
          <a:p>
            <a:pPr lvl="2" algn="just">
              <a:buFont typeface="+mj-lt"/>
              <a:buAutoNum type="arabicPeriod"/>
            </a:pPr>
            <a:r>
              <a:rPr lang="en-US" sz="1400" u="sng" dirty="0">
                <a:latin typeface="Times New Roman" pitchFamily="18" charset="0"/>
                <a:cs typeface="Times New Roman" pitchFamily="18" charset="0"/>
              </a:rPr>
              <a:t>gradual phasing out of existing tax competition rules</a:t>
            </a:r>
            <a:r>
              <a:rPr lang="en-US" sz="1400" dirty="0">
                <a:latin typeface="Times New Roman" pitchFamily="18" charset="0"/>
                <a:cs typeface="Times New Roman" pitchFamily="18" charset="0"/>
              </a:rPr>
              <a:t>;</a:t>
            </a:r>
          </a:p>
          <a:p>
            <a:pPr lvl="2" algn="just">
              <a:buFont typeface="+mj-lt"/>
              <a:buAutoNum type="arabicPeriod"/>
            </a:pPr>
            <a:r>
              <a:rPr lang="en-US" sz="1400" u="sng" dirty="0">
                <a:latin typeface="Times New Roman" pitchFamily="18" charset="0"/>
                <a:cs typeface="Times New Roman" pitchFamily="18" charset="0"/>
              </a:rPr>
              <a:t>the selectivity and specialty of the tax system</a:t>
            </a:r>
            <a:r>
              <a:rPr lang="en-US" sz="1400" dirty="0">
                <a:latin typeface="Times New Roman" pitchFamily="18" charset="0"/>
                <a:cs typeface="Times New Roman" pitchFamily="18" charset="0"/>
              </a:rPr>
              <a:t>, the fixing of reduced rates of tax compared to the European average and the absence of effective economic activities are judged to be harmful as indicators of tax competition. </a:t>
            </a:r>
          </a:p>
          <a:p>
            <a:pPr lvl="2" algn="just">
              <a:buFont typeface="+mj-lt"/>
              <a:buAutoNum type="arabicPeriod"/>
            </a:pPr>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The Code was implemented following the agreements reached at the ECOFIN meeting on 3/6/2003. </a:t>
            </a:r>
            <a:r>
              <a:rPr lang="en-US" sz="1400" u="sng" dirty="0">
                <a:latin typeface="Times New Roman" pitchFamily="18" charset="0"/>
                <a:cs typeface="Times New Roman" pitchFamily="18" charset="0"/>
              </a:rPr>
              <a:t>However, the problem of defining harmful tax competition, which is not limited to segments of direct taxation but involves the whole tax system, remains unresolved.</a:t>
            </a:r>
          </a:p>
          <a:p>
            <a:pPr algn="just"/>
            <a:endParaRPr lang="en-US" sz="1400" dirty="0">
              <a:latin typeface="Times New Roman" pitchFamily="18" charset="0"/>
              <a:cs typeface="Times New Roman" pitchFamily="18" charset="0"/>
            </a:endParaRPr>
          </a:p>
        </p:txBody>
      </p:sp>
      <p:sp>
        <p:nvSpPr>
          <p:cNvPr id="6148" name="Segnaposto data 3"/>
          <p:cNvSpPr>
            <a:spLocks noGrp="1"/>
          </p:cNvSpPr>
          <p:nvPr>
            <p:ph type="dt" sz="quarter" idx="10"/>
          </p:nvPr>
        </p:nvSpPr>
        <p:spPr>
          <a:noFill/>
          <a:ln>
            <a:miter lim="800000"/>
            <a:headEnd/>
            <a:tailEnd/>
          </a:ln>
        </p:spPr>
        <p:txBody>
          <a:bodyPr/>
          <a:lstStyle/>
          <a:p>
            <a:fld id="{970E8285-4E88-4CB0-A52A-8BB3D3C0FC2B}" type="datetime1">
              <a:rPr lang="it-IT" altLang="it-IT" smtClean="0">
                <a:ea typeface="ＭＳ Ｐゴシック" pitchFamily="34" charset="-128"/>
              </a:rPr>
              <a:pPr/>
              <a:t>25/09/2018</a:t>
            </a:fld>
            <a:endParaRPr lang="it-IT" altLang="it-IT">
              <a:ea typeface="ＭＳ Ｐゴシック" pitchFamily="34" charset="-128"/>
            </a:endParaRPr>
          </a:p>
        </p:txBody>
      </p:sp>
      <p:sp>
        <p:nvSpPr>
          <p:cNvPr id="6149" name="Segnaposto piè di pagina 4"/>
          <p:cNvSpPr>
            <a:spLocks noGrp="1"/>
          </p:cNvSpPr>
          <p:nvPr>
            <p:ph type="ftr" sz="quarter" idx="11"/>
          </p:nvPr>
        </p:nvSpPr>
        <p:spPr>
          <a:noFill/>
          <a:ln>
            <a:miter lim="800000"/>
            <a:headEnd/>
            <a:tailEnd/>
          </a:ln>
        </p:spPr>
        <p:txBody>
          <a:bodyPr/>
          <a:lstStyle/>
          <a:p>
            <a:r>
              <a:rPr lang="en-US" altLang="it-IT" dirty="0">
                <a:ea typeface="ＭＳ Ｐゴシック" pitchFamily="34" charset="-128"/>
              </a:rPr>
              <a:t>Direct</a:t>
            </a:r>
            <a:r>
              <a:rPr lang="it-IT" altLang="it-IT" dirty="0">
                <a:ea typeface="ＭＳ Ｐゴシック" pitchFamily="34" charset="-128"/>
              </a:rPr>
              <a:t> Taxes </a:t>
            </a:r>
          </a:p>
        </p:txBody>
      </p:sp>
      <p:sp>
        <p:nvSpPr>
          <p:cNvPr id="6150" name="Segnaposto numero diapositiva 5"/>
          <p:cNvSpPr>
            <a:spLocks noGrp="1"/>
          </p:cNvSpPr>
          <p:nvPr>
            <p:ph type="sldNum" sz="quarter" idx="12"/>
          </p:nvPr>
        </p:nvSpPr>
        <p:spPr>
          <a:noFill/>
          <a:ln>
            <a:miter lim="800000"/>
            <a:headEnd/>
            <a:tailEnd/>
          </a:ln>
        </p:spPr>
        <p:txBody>
          <a:bodyPr/>
          <a:lstStyle/>
          <a:p>
            <a:r>
              <a:rPr lang="it-IT" altLang="it-IT"/>
              <a:t>Pagina </a:t>
            </a:r>
            <a:fld id="{267AF221-2EC5-43A4-BB9A-9E1256BC2927}" type="slidenum">
              <a:rPr lang="it-IT" altLang="it-IT"/>
              <a:pPr/>
              <a:t>12</a:t>
            </a:fld>
            <a:endParaRPr lang="it-IT" altLang="it-IT"/>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noChangeArrowheads="1"/>
          </p:cNvSpPr>
          <p:nvPr>
            <p:ph type="title"/>
          </p:nvPr>
        </p:nvSpPr>
        <p:spPr>
          <a:xfrm>
            <a:off x="1116013" y="409575"/>
            <a:ext cx="7559675" cy="643161"/>
          </a:xfrm>
        </p:spPr>
        <p:txBody>
          <a:bodyPr/>
          <a:lstStyle/>
          <a:p>
            <a:pPr algn="just"/>
            <a:r>
              <a:rPr lang="en-US" altLang="it-IT" sz="1800" dirty="0">
                <a:solidFill>
                  <a:srgbClr val="002060"/>
                </a:solidFill>
                <a:latin typeface="Times New Roman" pitchFamily="18" charset="0"/>
                <a:cs typeface="Times New Roman" pitchFamily="18" charset="0"/>
              </a:rPr>
              <a:t>Business taxation – the global approach</a:t>
            </a:r>
            <a:endParaRPr lang="en-US" altLang="it-IT" sz="1800" dirty="0">
              <a:latin typeface="Times New Roman" pitchFamily="18" charset="0"/>
              <a:cs typeface="Times New Roman" pitchFamily="18" charset="0"/>
            </a:endParaRPr>
          </a:p>
        </p:txBody>
      </p:sp>
      <p:sp>
        <p:nvSpPr>
          <p:cNvPr id="6147" name="Segnaposto contenuto 2"/>
          <p:cNvSpPr>
            <a:spLocks noGrp="1" noChangeArrowheads="1"/>
          </p:cNvSpPr>
          <p:nvPr>
            <p:ph idx="1"/>
          </p:nvPr>
        </p:nvSpPr>
        <p:spPr>
          <a:xfrm>
            <a:off x="1116013" y="1124745"/>
            <a:ext cx="7559675" cy="4742656"/>
          </a:xfrm>
        </p:spPr>
        <p:txBody>
          <a:bodyPr/>
          <a:lstStyle/>
          <a:p>
            <a:pPr algn="just">
              <a:buNone/>
            </a:pPr>
            <a:endParaRPr lang="en-US" sz="1400" dirty="0">
              <a:latin typeface="Times New Roman" pitchFamily="18" charset="0"/>
              <a:cs typeface="Times New Roman" pitchFamily="18" charset="0"/>
            </a:endParaRPr>
          </a:p>
          <a:p>
            <a:pPr algn="just">
              <a:buNone/>
            </a:pPr>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The overall approach can produce significant results by establishing a common corporate tax base for companies operating in Europe.</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For this reason, </a:t>
            </a:r>
            <a:r>
              <a:rPr lang="en-US" sz="1400" b="1" dirty="0">
                <a:latin typeface="Times New Roman" pitchFamily="18" charset="0"/>
                <a:cs typeface="Times New Roman" pitchFamily="18" charset="0"/>
              </a:rPr>
              <a:t>four forms of corporate taxation </a:t>
            </a:r>
            <a:r>
              <a:rPr lang="en-US" sz="1400" dirty="0">
                <a:latin typeface="Times New Roman" pitchFamily="18" charset="0"/>
                <a:cs typeface="Times New Roman" pitchFamily="18" charset="0"/>
              </a:rPr>
              <a:t>have been proposed as part of the Monti’s Package:</a:t>
            </a:r>
          </a:p>
          <a:p>
            <a:pPr algn="just"/>
            <a:endParaRPr lang="en-US" sz="1400" dirty="0">
              <a:latin typeface="Times New Roman" pitchFamily="18" charset="0"/>
              <a:cs typeface="Times New Roman" pitchFamily="18" charset="0"/>
            </a:endParaRPr>
          </a:p>
          <a:p>
            <a:pPr lvl="1" algn="just">
              <a:buFont typeface="+mj-lt"/>
              <a:buAutoNum type="arabicPeriod"/>
            </a:pPr>
            <a:r>
              <a:rPr lang="en-US" sz="1400" dirty="0">
                <a:latin typeface="Times New Roman" pitchFamily="18" charset="0"/>
                <a:cs typeface="Times New Roman" pitchFamily="18" charset="0"/>
              </a:rPr>
              <a:t>Home state taxation;</a:t>
            </a:r>
          </a:p>
          <a:p>
            <a:pPr lvl="1" algn="just">
              <a:buFont typeface="+mj-lt"/>
              <a:buAutoNum type="arabicPeriod"/>
            </a:pPr>
            <a:r>
              <a:rPr lang="en-US" sz="1400" dirty="0">
                <a:latin typeface="Times New Roman" pitchFamily="18" charset="0"/>
                <a:cs typeface="Times New Roman" pitchFamily="18" charset="0"/>
              </a:rPr>
              <a:t>Common consolidate corporate tax base;</a:t>
            </a:r>
          </a:p>
          <a:p>
            <a:pPr lvl="1" algn="just">
              <a:buFont typeface="+mj-lt"/>
              <a:buAutoNum type="arabicPeriod"/>
            </a:pPr>
            <a:r>
              <a:rPr lang="en-US" sz="1400" dirty="0">
                <a:latin typeface="Times New Roman" pitchFamily="18" charset="0"/>
                <a:cs typeface="Times New Roman" pitchFamily="18" charset="0"/>
              </a:rPr>
              <a:t>European corporate income tax;</a:t>
            </a:r>
          </a:p>
          <a:p>
            <a:pPr lvl="1" algn="just">
              <a:buFont typeface="+mj-lt"/>
              <a:buAutoNum type="arabicPeriod"/>
            </a:pPr>
            <a:r>
              <a:rPr lang="en-US" sz="1400" dirty="0">
                <a:latin typeface="Times New Roman" pitchFamily="18" charset="0"/>
                <a:cs typeface="Times New Roman" pitchFamily="18" charset="0"/>
              </a:rPr>
              <a:t>harmonization of national legislation.</a:t>
            </a:r>
          </a:p>
          <a:p>
            <a:pPr lvl="1" algn="just">
              <a:buFont typeface="+mj-lt"/>
              <a:buAutoNum type="arabicPeriod"/>
            </a:pPr>
            <a:endParaRPr lang="en-US" sz="1400" dirty="0">
              <a:latin typeface="Times New Roman" pitchFamily="18" charset="0"/>
              <a:cs typeface="Times New Roman" pitchFamily="18" charset="0"/>
            </a:endParaRPr>
          </a:p>
          <a:p>
            <a:pPr algn="just">
              <a:buFont typeface="Arial" pitchFamily="34" charset="0"/>
              <a:buChar char="•"/>
            </a:pPr>
            <a:r>
              <a:rPr lang="en-US" sz="1400" dirty="0">
                <a:latin typeface="Times New Roman" pitchFamily="18" charset="0"/>
                <a:cs typeface="Times New Roman" pitchFamily="18" charset="0"/>
              </a:rPr>
              <a:t>As for the criteria to identify corporate income, there is an orientation towards the adoption of the IAS standards.</a:t>
            </a:r>
          </a:p>
          <a:p>
            <a:pPr algn="just"/>
            <a:endParaRPr lang="en-US" sz="1400" dirty="0">
              <a:latin typeface="Times New Roman" pitchFamily="18" charset="0"/>
              <a:cs typeface="Times New Roman" pitchFamily="18" charset="0"/>
            </a:endParaRPr>
          </a:p>
        </p:txBody>
      </p:sp>
      <p:sp>
        <p:nvSpPr>
          <p:cNvPr id="6148" name="Segnaposto data 3"/>
          <p:cNvSpPr>
            <a:spLocks noGrp="1"/>
          </p:cNvSpPr>
          <p:nvPr>
            <p:ph type="dt" sz="quarter" idx="10"/>
          </p:nvPr>
        </p:nvSpPr>
        <p:spPr>
          <a:noFill/>
          <a:ln>
            <a:miter lim="800000"/>
            <a:headEnd/>
            <a:tailEnd/>
          </a:ln>
        </p:spPr>
        <p:txBody>
          <a:bodyPr/>
          <a:lstStyle/>
          <a:p>
            <a:fld id="{970E8285-4E88-4CB0-A52A-8BB3D3C0FC2B}" type="datetime1">
              <a:rPr lang="it-IT" altLang="it-IT" smtClean="0">
                <a:ea typeface="ＭＳ Ｐゴシック" pitchFamily="34" charset="-128"/>
              </a:rPr>
              <a:pPr/>
              <a:t>25/09/2018</a:t>
            </a:fld>
            <a:endParaRPr lang="it-IT" altLang="it-IT">
              <a:ea typeface="ＭＳ Ｐゴシック" pitchFamily="34" charset="-128"/>
            </a:endParaRPr>
          </a:p>
        </p:txBody>
      </p:sp>
      <p:sp>
        <p:nvSpPr>
          <p:cNvPr id="6149" name="Segnaposto piè di pagina 4"/>
          <p:cNvSpPr>
            <a:spLocks noGrp="1"/>
          </p:cNvSpPr>
          <p:nvPr>
            <p:ph type="ftr" sz="quarter" idx="11"/>
          </p:nvPr>
        </p:nvSpPr>
        <p:spPr>
          <a:noFill/>
          <a:ln>
            <a:miter lim="800000"/>
            <a:headEnd/>
            <a:tailEnd/>
          </a:ln>
        </p:spPr>
        <p:txBody>
          <a:bodyPr/>
          <a:lstStyle/>
          <a:p>
            <a:r>
              <a:rPr lang="en-US" altLang="it-IT" dirty="0">
                <a:ea typeface="ＭＳ Ｐゴシック" pitchFamily="34" charset="-128"/>
              </a:rPr>
              <a:t>Direct</a:t>
            </a:r>
            <a:r>
              <a:rPr lang="it-IT" altLang="it-IT" dirty="0">
                <a:ea typeface="ＭＳ Ｐゴシック" pitchFamily="34" charset="-128"/>
              </a:rPr>
              <a:t> Taxes </a:t>
            </a:r>
          </a:p>
        </p:txBody>
      </p:sp>
      <p:sp>
        <p:nvSpPr>
          <p:cNvPr id="6150" name="Segnaposto numero diapositiva 5"/>
          <p:cNvSpPr>
            <a:spLocks noGrp="1"/>
          </p:cNvSpPr>
          <p:nvPr>
            <p:ph type="sldNum" sz="quarter" idx="12"/>
          </p:nvPr>
        </p:nvSpPr>
        <p:spPr>
          <a:noFill/>
          <a:ln>
            <a:miter lim="800000"/>
            <a:headEnd/>
            <a:tailEnd/>
          </a:ln>
        </p:spPr>
        <p:txBody>
          <a:bodyPr/>
          <a:lstStyle/>
          <a:p>
            <a:r>
              <a:rPr lang="it-IT" altLang="it-IT"/>
              <a:t>Pagina </a:t>
            </a:r>
            <a:fld id="{267AF221-2EC5-43A4-BB9A-9E1256BC2927}" type="slidenum">
              <a:rPr lang="it-IT" altLang="it-IT"/>
              <a:pPr/>
              <a:t>13</a:t>
            </a:fld>
            <a:endParaRPr lang="it-IT" altLang="it-IT"/>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noChangeArrowheads="1"/>
          </p:cNvSpPr>
          <p:nvPr>
            <p:ph type="title"/>
          </p:nvPr>
        </p:nvSpPr>
        <p:spPr>
          <a:xfrm>
            <a:off x="1116013" y="409575"/>
            <a:ext cx="7559675" cy="643161"/>
          </a:xfrm>
        </p:spPr>
        <p:txBody>
          <a:bodyPr/>
          <a:lstStyle/>
          <a:p>
            <a:pPr algn="just"/>
            <a:r>
              <a:rPr lang="en-US" altLang="it-IT" sz="1800" dirty="0">
                <a:solidFill>
                  <a:srgbClr val="002060"/>
                </a:solidFill>
                <a:latin typeface="Times New Roman" pitchFamily="18" charset="0"/>
                <a:cs typeface="Times New Roman" pitchFamily="18" charset="0"/>
              </a:rPr>
              <a:t>Business taxation – carry-over of cross-border losses.</a:t>
            </a:r>
            <a:endParaRPr lang="en-US" altLang="it-IT" sz="1800" dirty="0">
              <a:latin typeface="Times New Roman" pitchFamily="18" charset="0"/>
              <a:cs typeface="Times New Roman" pitchFamily="18" charset="0"/>
            </a:endParaRPr>
          </a:p>
        </p:txBody>
      </p:sp>
      <p:sp>
        <p:nvSpPr>
          <p:cNvPr id="6147" name="Segnaposto contenuto 2"/>
          <p:cNvSpPr>
            <a:spLocks noGrp="1" noChangeArrowheads="1"/>
          </p:cNvSpPr>
          <p:nvPr>
            <p:ph idx="1"/>
          </p:nvPr>
        </p:nvSpPr>
        <p:spPr>
          <a:xfrm>
            <a:off x="1116013" y="1124745"/>
            <a:ext cx="7559675" cy="4742656"/>
          </a:xfrm>
        </p:spPr>
        <p:txBody>
          <a:bodyPr/>
          <a:lstStyle/>
          <a:p>
            <a:pPr algn="just">
              <a:buNone/>
            </a:pPr>
            <a:endParaRPr lang="en-US" sz="1400" dirty="0">
              <a:latin typeface="Times New Roman" pitchFamily="18" charset="0"/>
              <a:cs typeface="Times New Roman" pitchFamily="18" charset="0"/>
            </a:endParaRPr>
          </a:p>
          <a:p>
            <a:pPr algn="just">
              <a:buNone/>
            </a:pPr>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The problem concerns the absence of a rule allowing an enterprise to take account of tax losses incurred by subsidiaries resident in other Member States.</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The importance of the subject is such that the European Court of Justice has intervened on several occasions:</a:t>
            </a:r>
          </a:p>
          <a:p>
            <a:pPr lvl="1" algn="just"/>
            <a:endParaRPr lang="en-US" sz="1400" dirty="0">
              <a:latin typeface="Times New Roman" pitchFamily="18" charset="0"/>
              <a:cs typeface="Times New Roman" pitchFamily="18" charset="0"/>
            </a:endParaRPr>
          </a:p>
          <a:p>
            <a:pPr lvl="1" algn="just"/>
            <a:r>
              <a:rPr lang="en-US" sz="1400" dirty="0">
                <a:latin typeface="Times New Roman" pitchFamily="18" charset="0"/>
                <a:cs typeface="Times New Roman" pitchFamily="18" charset="0"/>
              </a:rPr>
              <a:t>sometimes considering that domestic legislation which prevents cross-border losses of the subsidiary from being used to offset the profits of the parent company is </a:t>
            </a:r>
            <a:r>
              <a:rPr lang="en-US" sz="1400" b="1" dirty="0">
                <a:latin typeface="Times New Roman" pitchFamily="18" charset="0"/>
                <a:cs typeface="Times New Roman" pitchFamily="18" charset="0"/>
              </a:rPr>
              <a:t>incompatible with Community law</a:t>
            </a:r>
            <a:r>
              <a:rPr lang="en-US" sz="1400" dirty="0">
                <a:latin typeface="Times New Roman" pitchFamily="18" charset="0"/>
                <a:cs typeface="Times New Roman" pitchFamily="18" charset="0"/>
              </a:rPr>
              <a:t> (ECJ C- 470/2004);</a:t>
            </a:r>
          </a:p>
          <a:p>
            <a:pPr lvl="1" algn="just"/>
            <a:r>
              <a:rPr lang="en-US" sz="1400" dirty="0">
                <a:latin typeface="Times New Roman" pitchFamily="18" charset="0"/>
                <a:cs typeface="Times New Roman" pitchFamily="18" charset="0"/>
              </a:rPr>
              <a:t> on other occasions, the Court has held that the tax measures of a Member State to exclude the usability of losses are lawful provided that t</a:t>
            </a:r>
            <a:r>
              <a:rPr lang="en-US" sz="1400" b="1" dirty="0">
                <a:latin typeface="Times New Roman" pitchFamily="18" charset="0"/>
                <a:cs typeface="Times New Roman" pitchFamily="18" charset="0"/>
              </a:rPr>
              <a:t>he prohibition does not render the right to use them permanently forfeited</a:t>
            </a:r>
            <a:r>
              <a:rPr lang="en-US" sz="1400" dirty="0">
                <a:latin typeface="Times New Roman" pitchFamily="18" charset="0"/>
                <a:cs typeface="Times New Roman" pitchFamily="18" charset="0"/>
              </a:rPr>
              <a:t> (ECJ C-214/2003);</a:t>
            </a:r>
          </a:p>
          <a:p>
            <a:pPr lvl="1" algn="just"/>
            <a:r>
              <a:rPr lang="en-US" sz="1400" dirty="0">
                <a:latin typeface="Times New Roman" pitchFamily="18" charset="0"/>
                <a:cs typeface="Times New Roman" pitchFamily="18" charset="0"/>
              </a:rPr>
              <a:t>in others, held that freedom of establishment </a:t>
            </a:r>
            <a:r>
              <a:rPr lang="en-US" sz="1400" b="1" dirty="0">
                <a:latin typeface="Times New Roman" pitchFamily="18" charset="0"/>
                <a:cs typeface="Times New Roman" pitchFamily="18" charset="0"/>
              </a:rPr>
              <a:t>cannot be understood as meaning that a State must adjust its tax system to that of other Member States </a:t>
            </a:r>
            <a:r>
              <a:rPr lang="en-US" sz="1400" dirty="0">
                <a:latin typeface="Times New Roman" pitchFamily="18" charset="0"/>
                <a:cs typeface="Times New Roman" pitchFamily="18" charset="0"/>
              </a:rPr>
              <a:t>(ECJ C- 231/2005).</a:t>
            </a:r>
          </a:p>
          <a:p>
            <a:pPr lvl="1" algn="just"/>
            <a:endParaRPr lang="en-US" sz="1000" dirty="0">
              <a:latin typeface="Times New Roman" pitchFamily="18" charset="0"/>
              <a:cs typeface="Times New Roman" pitchFamily="18" charset="0"/>
            </a:endParaRPr>
          </a:p>
        </p:txBody>
      </p:sp>
      <p:sp>
        <p:nvSpPr>
          <p:cNvPr id="6148" name="Segnaposto data 3"/>
          <p:cNvSpPr>
            <a:spLocks noGrp="1"/>
          </p:cNvSpPr>
          <p:nvPr>
            <p:ph type="dt" sz="quarter" idx="10"/>
          </p:nvPr>
        </p:nvSpPr>
        <p:spPr>
          <a:noFill/>
          <a:ln>
            <a:miter lim="800000"/>
            <a:headEnd/>
            <a:tailEnd/>
          </a:ln>
        </p:spPr>
        <p:txBody>
          <a:bodyPr/>
          <a:lstStyle/>
          <a:p>
            <a:fld id="{970E8285-4E88-4CB0-A52A-8BB3D3C0FC2B}" type="datetime1">
              <a:rPr lang="it-IT" altLang="it-IT" smtClean="0">
                <a:ea typeface="ＭＳ Ｐゴシック" pitchFamily="34" charset="-128"/>
              </a:rPr>
              <a:pPr/>
              <a:t>25/09/2018</a:t>
            </a:fld>
            <a:endParaRPr lang="it-IT" altLang="it-IT">
              <a:ea typeface="ＭＳ Ｐゴシック" pitchFamily="34" charset="-128"/>
            </a:endParaRPr>
          </a:p>
        </p:txBody>
      </p:sp>
      <p:sp>
        <p:nvSpPr>
          <p:cNvPr id="6149" name="Segnaposto piè di pagina 4"/>
          <p:cNvSpPr>
            <a:spLocks noGrp="1"/>
          </p:cNvSpPr>
          <p:nvPr>
            <p:ph type="ftr" sz="quarter" idx="11"/>
          </p:nvPr>
        </p:nvSpPr>
        <p:spPr>
          <a:noFill/>
          <a:ln>
            <a:miter lim="800000"/>
            <a:headEnd/>
            <a:tailEnd/>
          </a:ln>
        </p:spPr>
        <p:txBody>
          <a:bodyPr/>
          <a:lstStyle/>
          <a:p>
            <a:r>
              <a:rPr lang="en-US" altLang="it-IT" dirty="0">
                <a:ea typeface="ＭＳ Ｐゴシック" pitchFamily="34" charset="-128"/>
              </a:rPr>
              <a:t>Direct</a:t>
            </a:r>
            <a:r>
              <a:rPr lang="it-IT" altLang="it-IT" dirty="0">
                <a:ea typeface="ＭＳ Ｐゴシック" pitchFamily="34" charset="-128"/>
              </a:rPr>
              <a:t> Taxes </a:t>
            </a:r>
          </a:p>
        </p:txBody>
      </p:sp>
      <p:sp>
        <p:nvSpPr>
          <p:cNvPr id="6150" name="Segnaposto numero diapositiva 5"/>
          <p:cNvSpPr>
            <a:spLocks noGrp="1"/>
          </p:cNvSpPr>
          <p:nvPr>
            <p:ph type="sldNum" sz="quarter" idx="12"/>
          </p:nvPr>
        </p:nvSpPr>
        <p:spPr>
          <a:noFill/>
          <a:ln>
            <a:miter lim="800000"/>
            <a:headEnd/>
            <a:tailEnd/>
          </a:ln>
        </p:spPr>
        <p:txBody>
          <a:bodyPr/>
          <a:lstStyle/>
          <a:p>
            <a:r>
              <a:rPr lang="it-IT" altLang="it-IT"/>
              <a:t>Pagina </a:t>
            </a:r>
            <a:fld id="{267AF221-2EC5-43A4-BB9A-9E1256BC2927}" type="slidenum">
              <a:rPr lang="it-IT" altLang="it-IT"/>
              <a:pPr/>
              <a:t>14</a:t>
            </a:fld>
            <a:endParaRPr lang="it-IT" altLang="it-IT"/>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noChangeArrowheads="1"/>
          </p:cNvSpPr>
          <p:nvPr>
            <p:ph type="title"/>
          </p:nvPr>
        </p:nvSpPr>
        <p:spPr>
          <a:xfrm>
            <a:off x="1116013" y="409575"/>
            <a:ext cx="7559675" cy="643161"/>
          </a:xfrm>
        </p:spPr>
        <p:txBody>
          <a:bodyPr/>
          <a:lstStyle/>
          <a:p>
            <a:pPr algn="just"/>
            <a:r>
              <a:rPr lang="en-US" altLang="it-IT" sz="1800" dirty="0">
                <a:solidFill>
                  <a:srgbClr val="002060"/>
                </a:solidFill>
                <a:latin typeface="Times New Roman" pitchFamily="18" charset="0"/>
                <a:cs typeface="Times New Roman" pitchFamily="18" charset="0"/>
              </a:rPr>
              <a:t>Capital taxation</a:t>
            </a:r>
            <a:endParaRPr lang="en-US" altLang="it-IT" sz="1800" dirty="0">
              <a:latin typeface="Times New Roman" pitchFamily="18" charset="0"/>
              <a:cs typeface="Times New Roman" pitchFamily="18" charset="0"/>
            </a:endParaRPr>
          </a:p>
        </p:txBody>
      </p:sp>
      <p:sp>
        <p:nvSpPr>
          <p:cNvPr id="6147" name="Segnaposto contenuto 2"/>
          <p:cNvSpPr>
            <a:spLocks noGrp="1" noChangeArrowheads="1"/>
          </p:cNvSpPr>
          <p:nvPr>
            <p:ph idx="1"/>
          </p:nvPr>
        </p:nvSpPr>
        <p:spPr>
          <a:xfrm>
            <a:off x="1116013" y="1124745"/>
            <a:ext cx="7559675" cy="4742656"/>
          </a:xfrm>
        </p:spPr>
        <p:txBody>
          <a:bodyPr/>
          <a:lstStyle/>
          <a:p>
            <a:pPr algn="just">
              <a:buNone/>
            </a:pPr>
            <a:endParaRPr lang="en-US" sz="1400" dirty="0">
              <a:latin typeface="Times New Roman" pitchFamily="18" charset="0"/>
              <a:cs typeface="Times New Roman" pitchFamily="18" charset="0"/>
            </a:endParaRPr>
          </a:p>
          <a:p>
            <a:pPr algn="just">
              <a:buNone/>
            </a:pPr>
            <a:endParaRPr lang="en-US" sz="1400" dirty="0">
              <a:latin typeface="Times New Roman" pitchFamily="18" charset="0"/>
              <a:cs typeface="Times New Roman" pitchFamily="18" charset="0"/>
            </a:endParaRPr>
          </a:p>
          <a:p>
            <a:pPr algn="just"/>
            <a:r>
              <a:rPr lang="en-US" sz="1400" b="1" dirty="0">
                <a:latin typeface="Times New Roman" pitchFamily="18" charset="0"/>
                <a:cs typeface="Times New Roman" pitchFamily="18" charset="0"/>
              </a:rPr>
              <a:t>Directive No. 2003/48 </a:t>
            </a:r>
            <a:r>
              <a:rPr lang="en-US" sz="1400" dirty="0">
                <a:latin typeface="Times New Roman" pitchFamily="18" charset="0"/>
                <a:cs typeface="Times New Roman" pitchFamily="18" charset="0"/>
              </a:rPr>
              <a:t>(transposed in Italy by Legislative Decree no. 84 of 18/4/2005) concerns the regulation of income from capital produced in one Member State by a resident in another Member State.</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The </a:t>
            </a:r>
            <a:r>
              <a:rPr lang="en-US" sz="1400" b="1" dirty="0">
                <a:latin typeface="Times New Roman" pitchFamily="18" charset="0"/>
                <a:cs typeface="Times New Roman" pitchFamily="18" charset="0"/>
              </a:rPr>
              <a:t>aim</a:t>
            </a:r>
            <a:r>
              <a:rPr lang="en-US" sz="1400" dirty="0">
                <a:latin typeface="Times New Roman" pitchFamily="18" charset="0"/>
                <a:cs typeface="Times New Roman" pitchFamily="18" charset="0"/>
              </a:rPr>
              <a:t> </a:t>
            </a:r>
            <a:r>
              <a:rPr lang="en-US" sz="1400" b="1" dirty="0">
                <a:latin typeface="Times New Roman" pitchFamily="18" charset="0"/>
                <a:cs typeface="Times New Roman" pitchFamily="18" charset="0"/>
              </a:rPr>
              <a:t>is to ensure minimum taxation of capital income received by individuals from cross-border savings within the European Community, eliminating evasion related to the lack of information between the countries involved.</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The rules </a:t>
            </a:r>
            <a:r>
              <a:rPr lang="en-US" sz="1400" u="sng" dirty="0">
                <a:latin typeface="Times New Roman" pitchFamily="18" charset="0"/>
                <a:cs typeface="Times New Roman" pitchFamily="18" charset="0"/>
              </a:rPr>
              <a:t>apply to interest, but not to dividends and capital gains</a:t>
            </a:r>
            <a:r>
              <a:rPr lang="en-US" sz="1400" dirty="0">
                <a:latin typeface="Times New Roman" pitchFamily="18" charset="0"/>
                <a:cs typeface="Times New Roman" pitchFamily="18" charset="0"/>
              </a:rPr>
              <a:t>.</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The European Parliament has repeatedly pointed out that the Directive on the non-inclusion of companies is incomplete.</a:t>
            </a:r>
          </a:p>
          <a:p>
            <a:pPr algn="just"/>
            <a:endParaRPr lang="en-US" sz="1400" dirty="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p:txBody>
      </p:sp>
      <p:sp>
        <p:nvSpPr>
          <p:cNvPr id="6148" name="Segnaposto data 3"/>
          <p:cNvSpPr>
            <a:spLocks noGrp="1"/>
          </p:cNvSpPr>
          <p:nvPr>
            <p:ph type="dt" sz="quarter" idx="10"/>
          </p:nvPr>
        </p:nvSpPr>
        <p:spPr>
          <a:noFill/>
          <a:ln>
            <a:miter lim="800000"/>
            <a:headEnd/>
            <a:tailEnd/>
          </a:ln>
        </p:spPr>
        <p:txBody>
          <a:bodyPr/>
          <a:lstStyle/>
          <a:p>
            <a:fld id="{970E8285-4E88-4CB0-A52A-8BB3D3C0FC2B}" type="datetime1">
              <a:rPr lang="it-IT" altLang="it-IT" smtClean="0">
                <a:ea typeface="ＭＳ Ｐゴシック" pitchFamily="34" charset="-128"/>
              </a:rPr>
              <a:pPr/>
              <a:t>25/09/2018</a:t>
            </a:fld>
            <a:endParaRPr lang="it-IT" altLang="it-IT">
              <a:ea typeface="ＭＳ Ｐゴシック" pitchFamily="34" charset="-128"/>
            </a:endParaRPr>
          </a:p>
        </p:txBody>
      </p:sp>
      <p:sp>
        <p:nvSpPr>
          <p:cNvPr id="6149" name="Segnaposto piè di pagina 4"/>
          <p:cNvSpPr>
            <a:spLocks noGrp="1"/>
          </p:cNvSpPr>
          <p:nvPr>
            <p:ph type="ftr" sz="quarter" idx="11"/>
          </p:nvPr>
        </p:nvSpPr>
        <p:spPr>
          <a:noFill/>
          <a:ln>
            <a:miter lim="800000"/>
            <a:headEnd/>
            <a:tailEnd/>
          </a:ln>
        </p:spPr>
        <p:txBody>
          <a:bodyPr/>
          <a:lstStyle/>
          <a:p>
            <a:r>
              <a:rPr lang="en-US" altLang="it-IT" dirty="0">
                <a:ea typeface="ＭＳ Ｐゴシック" pitchFamily="34" charset="-128"/>
              </a:rPr>
              <a:t>Direct</a:t>
            </a:r>
            <a:r>
              <a:rPr lang="it-IT" altLang="it-IT" dirty="0">
                <a:ea typeface="ＭＳ Ｐゴシック" pitchFamily="34" charset="-128"/>
              </a:rPr>
              <a:t> Taxes </a:t>
            </a:r>
          </a:p>
        </p:txBody>
      </p:sp>
      <p:sp>
        <p:nvSpPr>
          <p:cNvPr id="6150" name="Segnaposto numero diapositiva 5"/>
          <p:cNvSpPr>
            <a:spLocks noGrp="1"/>
          </p:cNvSpPr>
          <p:nvPr>
            <p:ph type="sldNum" sz="quarter" idx="12"/>
          </p:nvPr>
        </p:nvSpPr>
        <p:spPr>
          <a:noFill/>
          <a:ln>
            <a:miter lim="800000"/>
            <a:headEnd/>
            <a:tailEnd/>
          </a:ln>
        </p:spPr>
        <p:txBody>
          <a:bodyPr/>
          <a:lstStyle/>
          <a:p>
            <a:r>
              <a:rPr lang="it-IT" altLang="it-IT"/>
              <a:t>Pagina </a:t>
            </a:r>
            <a:fld id="{267AF221-2EC5-43A4-BB9A-9E1256BC2927}" type="slidenum">
              <a:rPr lang="it-IT" altLang="it-IT"/>
              <a:pPr/>
              <a:t>15</a:t>
            </a:fld>
            <a:endParaRPr lang="it-IT" altLang="it-IT"/>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noChangeArrowheads="1"/>
          </p:cNvSpPr>
          <p:nvPr>
            <p:ph type="title"/>
          </p:nvPr>
        </p:nvSpPr>
        <p:spPr>
          <a:xfrm>
            <a:off x="1116013" y="409575"/>
            <a:ext cx="7559675" cy="643161"/>
          </a:xfrm>
        </p:spPr>
        <p:txBody>
          <a:bodyPr/>
          <a:lstStyle/>
          <a:p>
            <a:pPr algn="just"/>
            <a:r>
              <a:rPr lang="en-US" altLang="it-IT" sz="1800" dirty="0">
                <a:solidFill>
                  <a:srgbClr val="002060"/>
                </a:solidFill>
                <a:latin typeface="Times New Roman" pitchFamily="18" charset="0"/>
                <a:cs typeface="Times New Roman" pitchFamily="18" charset="0"/>
              </a:rPr>
              <a:t>Capital taxation</a:t>
            </a:r>
            <a:endParaRPr lang="en-US" altLang="it-IT" sz="1800" dirty="0">
              <a:latin typeface="Times New Roman" pitchFamily="18" charset="0"/>
              <a:cs typeface="Times New Roman" pitchFamily="18" charset="0"/>
            </a:endParaRPr>
          </a:p>
        </p:txBody>
      </p:sp>
      <p:sp>
        <p:nvSpPr>
          <p:cNvPr id="6147" name="Segnaposto contenuto 2"/>
          <p:cNvSpPr>
            <a:spLocks noGrp="1" noChangeArrowheads="1"/>
          </p:cNvSpPr>
          <p:nvPr>
            <p:ph idx="1"/>
          </p:nvPr>
        </p:nvSpPr>
        <p:spPr>
          <a:xfrm>
            <a:off x="1116013" y="1124745"/>
            <a:ext cx="7559675" cy="4742656"/>
          </a:xfrm>
        </p:spPr>
        <p:txBody>
          <a:bodyPr/>
          <a:lstStyle/>
          <a:p>
            <a:pPr algn="just">
              <a:buNone/>
            </a:pPr>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Directive No. 2003/49 concerns instead the taxation of </a:t>
            </a:r>
            <a:r>
              <a:rPr lang="en-US" sz="1400" b="1" dirty="0">
                <a:latin typeface="Times New Roman" pitchFamily="18" charset="0"/>
                <a:cs typeface="Times New Roman" pitchFamily="18" charset="0"/>
              </a:rPr>
              <a:t>interest and royalties.</a:t>
            </a:r>
          </a:p>
          <a:p>
            <a:pPr algn="just"/>
            <a:endParaRPr lang="en-US" sz="1400" b="1"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the </a:t>
            </a:r>
            <a:r>
              <a:rPr lang="en-US" sz="1400" b="1" u="sng" dirty="0">
                <a:latin typeface="Times New Roman" pitchFamily="18" charset="0"/>
                <a:cs typeface="Times New Roman" pitchFamily="18" charset="0"/>
              </a:rPr>
              <a:t>exemption</a:t>
            </a:r>
            <a:r>
              <a:rPr lang="en-US" sz="1400" u="sng" dirty="0">
                <a:latin typeface="Times New Roman" pitchFamily="18" charset="0"/>
                <a:cs typeface="Times New Roman" pitchFamily="18" charset="0"/>
              </a:rPr>
              <a:t> from all forms of taxation is established for interest and royalty payments made by a company resident in one Member State to a subsidiary resident in another Member State</a:t>
            </a:r>
            <a:r>
              <a:rPr lang="en-US" sz="1400" dirty="0">
                <a:latin typeface="Times New Roman" pitchFamily="18" charset="0"/>
                <a:cs typeface="Times New Roman" pitchFamily="18" charset="0"/>
              </a:rPr>
              <a:t>. Taxation should be carried out only in the country of residence of the recipient.</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to </a:t>
            </a:r>
            <a:r>
              <a:rPr lang="en-US" sz="1400" u="sng" dirty="0">
                <a:latin typeface="Times New Roman" pitchFamily="18" charset="0"/>
                <a:cs typeface="Times New Roman" pitchFamily="18" charset="0"/>
              </a:rPr>
              <a:t>apply the exemption are required</a:t>
            </a:r>
            <a:r>
              <a:rPr lang="en-US" sz="1400" dirty="0">
                <a:latin typeface="Times New Roman" pitchFamily="18" charset="0"/>
                <a:cs typeface="Times New Roman" pitchFamily="18" charset="0"/>
              </a:rPr>
              <a:t>:</a:t>
            </a:r>
          </a:p>
          <a:p>
            <a:pPr lvl="1" algn="just"/>
            <a:endParaRPr lang="en-US" sz="1400" dirty="0">
              <a:latin typeface="Times New Roman" pitchFamily="18" charset="0"/>
              <a:cs typeface="Times New Roman" pitchFamily="18" charset="0"/>
            </a:endParaRPr>
          </a:p>
          <a:p>
            <a:pPr lvl="1" algn="just">
              <a:buFont typeface="+mj-lt"/>
              <a:buAutoNum type="arabicPeriod"/>
            </a:pPr>
            <a:r>
              <a:rPr lang="en-US" sz="1400" dirty="0">
                <a:latin typeface="Times New Roman" pitchFamily="18" charset="0"/>
                <a:cs typeface="Times New Roman" pitchFamily="18" charset="0"/>
              </a:rPr>
              <a:t>a </a:t>
            </a:r>
            <a:r>
              <a:rPr lang="en-US" sz="1400" b="1" dirty="0">
                <a:latin typeface="Times New Roman" pitchFamily="18" charset="0"/>
                <a:cs typeface="Times New Roman" pitchFamily="18" charset="0"/>
              </a:rPr>
              <a:t>participation</a:t>
            </a:r>
            <a:r>
              <a:rPr lang="en-US" sz="1400" dirty="0">
                <a:latin typeface="Times New Roman" pitchFamily="18" charset="0"/>
                <a:cs typeface="Times New Roman" pitchFamily="18" charset="0"/>
              </a:rPr>
              <a:t> of not less than 25% in the capital or voting rights;</a:t>
            </a:r>
          </a:p>
          <a:p>
            <a:pPr lvl="1" algn="just">
              <a:buFont typeface="+mj-lt"/>
              <a:buAutoNum type="arabicPeriod"/>
            </a:pPr>
            <a:r>
              <a:rPr lang="en-US" sz="1400" dirty="0">
                <a:latin typeface="Times New Roman" pitchFamily="18" charset="0"/>
                <a:cs typeface="Times New Roman" pitchFamily="18" charset="0"/>
              </a:rPr>
              <a:t>uninterrupted holding for a minimum period of </a:t>
            </a:r>
            <a:r>
              <a:rPr lang="en-US" sz="1400" b="1" dirty="0">
                <a:latin typeface="Times New Roman" pitchFamily="18" charset="0"/>
                <a:cs typeface="Times New Roman" pitchFamily="18" charset="0"/>
              </a:rPr>
              <a:t>2 years</a:t>
            </a:r>
            <a:r>
              <a:rPr lang="en-US" sz="1400" dirty="0">
                <a:latin typeface="Times New Roman" pitchFamily="18" charset="0"/>
                <a:cs typeface="Times New Roman" pitchFamily="18" charset="0"/>
              </a:rPr>
              <a:t>;</a:t>
            </a:r>
          </a:p>
          <a:p>
            <a:pPr lvl="1" algn="just">
              <a:buFont typeface="+mj-lt"/>
              <a:buAutoNum type="arabicPeriod"/>
            </a:pPr>
            <a:r>
              <a:rPr lang="en-US" sz="1400" dirty="0">
                <a:latin typeface="Times New Roman" pitchFamily="18" charset="0"/>
                <a:cs typeface="Times New Roman" pitchFamily="18" charset="0"/>
              </a:rPr>
              <a:t>the holding must be in </a:t>
            </a:r>
            <a:r>
              <a:rPr lang="en-US" sz="1400" b="1" dirty="0">
                <a:latin typeface="Times New Roman" pitchFamily="18" charset="0"/>
                <a:cs typeface="Times New Roman" pitchFamily="18" charset="0"/>
              </a:rPr>
              <a:t>a capital company</a:t>
            </a:r>
            <a:r>
              <a:rPr lang="en-US" sz="1400" dirty="0">
                <a:latin typeface="Times New Roman" pitchFamily="18" charset="0"/>
                <a:cs typeface="Times New Roman" pitchFamily="18" charset="0"/>
              </a:rPr>
              <a:t>;</a:t>
            </a:r>
          </a:p>
          <a:p>
            <a:pPr lvl="1" algn="just">
              <a:buFont typeface="+mj-lt"/>
              <a:buAutoNum type="arabicPeriod"/>
            </a:pPr>
            <a:r>
              <a:rPr lang="en-US" sz="1400" dirty="0">
                <a:latin typeface="Times New Roman" pitchFamily="18" charset="0"/>
                <a:cs typeface="Times New Roman" pitchFamily="18" charset="0"/>
              </a:rPr>
              <a:t>the </a:t>
            </a:r>
            <a:r>
              <a:rPr lang="en-US" sz="1400" b="1" dirty="0">
                <a:latin typeface="Times New Roman" pitchFamily="18" charset="0"/>
                <a:cs typeface="Times New Roman" pitchFamily="18" charset="0"/>
              </a:rPr>
              <a:t>residence</a:t>
            </a:r>
            <a:r>
              <a:rPr lang="en-US" sz="1400" dirty="0">
                <a:latin typeface="Times New Roman" pitchFamily="18" charset="0"/>
                <a:cs typeface="Times New Roman" pitchFamily="18" charset="0"/>
              </a:rPr>
              <a:t> of both companies must be within the European Union;</a:t>
            </a:r>
          </a:p>
          <a:p>
            <a:pPr lvl="1" algn="just">
              <a:buFont typeface="+mj-lt"/>
              <a:buAutoNum type="arabicPeriod"/>
            </a:pPr>
            <a:r>
              <a:rPr lang="en-US" sz="1400" dirty="0">
                <a:latin typeface="Times New Roman" pitchFamily="18" charset="0"/>
                <a:cs typeface="Times New Roman" pitchFamily="18" charset="0"/>
              </a:rPr>
              <a:t>companies must </a:t>
            </a:r>
            <a:r>
              <a:rPr lang="en-US" sz="1400" b="1" dirty="0">
                <a:latin typeface="Times New Roman" pitchFamily="18" charset="0"/>
                <a:cs typeface="Times New Roman" pitchFamily="18" charset="0"/>
              </a:rPr>
              <a:t>not be exempt under exemption schemes</a:t>
            </a:r>
            <a:r>
              <a:rPr lang="en-US" sz="1400" dirty="0">
                <a:latin typeface="Times New Roman" pitchFamily="18" charset="0"/>
                <a:cs typeface="Times New Roman" pitchFamily="18" charset="0"/>
              </a:rPr>
              <a:t>;</a:t>
            </a:r>
          </a:p>
          <a:p>
            <a:pPr lvl="1" algn="just">
              <a:buFont typeface="+mj-lt"/>
              <a:buAutoNum type="arabicPeriod"/>
            </a:pPr>
            <a:r>
              <a:rPr lang="en-US" sz="1400" dirty="0">
                <a:latin typeface="Times New Roman" pitchFamily="18" charset="0"/>
                <a:cs typeface="Times New Roman" pitchFamily="18" charset="0"/>
              </a:rPr>
              <a:t>the company receiving the payment must be the </a:t>
            </a:r>
            <a:r>
              <a:rPr lang="en-US" sz="1400" b="1" dirty="0">
                <a:latin typeface="Times New Roman" pitchFamily="18" charset="0"/>
                <a:cs typeface="Times New Roman" pitchFamily="18" charset="0"/>
              </a:rPr>
              <a:t>beneficial owner</a:t>
            </a:r>
            <a:r>
              <a:rPr lang="en-US" sz="1400" dirty="0">
                <a:latin typeface="Times New Roman" pitchFamily="18" charset="0"/>
                <a:cs typeface="Times New Roman" pitchFamily="18" charset="0"/>
              </a:rPr>
              <a:t>.</a:t>
            </a:r>
          </a:p>
        </p:txBody>
      </p:sp>
      <p:sp>
        <p:nvSpPr>
          <p:cNvPr id="6148" name="Segnaposto data 3"/>
          <p:cNvSpPr>
            <a:spLocks noGrp="1"/>
          </p:cNvSpPr>
          <p:nvPr>
            <p:ph type="dt" sz="quarter" idx="10"/>
          </p:nvPr>
        </p:nvSpPr>
        <p:spPr>
          <a:noFill/>
          <a:ln>
            <a:miter lim="800000"/>
            <a:headEnd/>
            <a:tailEnd/>
          </a:ln>
        </p:spPr>
        <p:txBody>
          <a:bodyPr/>
          <a:lstStyle/>
          <a:p>
            <a:fld id="{970E8285-4E88-4CB0-A52A-8BB3D3C0FC2B}" type="datetime1">
              <a:rPr lang="it-IT" altLang="it-IT" smtClean="0">
                <a:ea typeface="ＭＳ Ｐゴシック" pitchFamily="34" charset="-128"/>
              </a:rPr>
              <a:pPr/>
              <a:t>25/09/2018</a:t>
            </a:fld>
            <a:endParaRPr lang="it-IT" altLang="it-IT">
              <a:ea typeface="ＭＳ Ｐゴシック" pitchFamily="34" charset="-128"/>
            </a:endParaRPr>
          </a:p>
        </p:txBody>
      </p:sp>
      <p:sp>
        <p:nvSpPr>
          <p:cNvPr id="6149" name="Segnaposto piè di pagina 4"/>
          <p:cNvSpPr>
            <a:spLocks noGrp="1"/>
          </p:cNvSpPr>
          <p:nvPr>
            <p:ph type="ftr" sz="quarter" idx="11"/>
          </p:nvPr>
        </p:nvSpPr>
        <p:spPr>
          <a:noFill/>
          <a:ln>
            <a:miter lim="800000"/>
            <a:headEnd/>
            <a:tailEnd/>
          </a:ln>
        </p:spPr>
        <p:txBody>
          <a:bodyPr/>
          <a:lstStyle/>
          <a:p>
            <a:r>
              <a:rPr lang="en-US" altLang="it-IT" dirty="0">
                <a:ea typeface="ＭＳ Ｐゴシック" pitchFamily="34" charset="-128"/>
              </a:rPr>
              <a:t>Direct</a:t>
            </a:r>
            <a:r>
              <a:rPr lang="it-IT" altLang="it-IT" dirty="0">
                <a:ea typeface="ＭＳ Ｐゴシック" pitchFamily="34" charset="-128"/>
              </a:rPr>
              <a:t> Taxes </a:t>
            </a:r>
          </a:p>
        </p:txBody>
      </p:sp>
      <p:sp>
        <p:nvSpPr>
          <p:cNvPr id="6150" name="Segnaposto numero diapositiva 5"/>
          <p:cNvSpPr>
            <a:spLocks noGrp="1"/>
          </p:cNvSpPr>
          <p:nvPr>
            <p:ph type="sldNum" sz="quarter" idx="12"/>
          </p:nvPr>
        </p:nvSpPr>
        <p:spPr>
          <a:noFill/>
          <a:ln>
            <a:miter lim="800000"/>
            <a:headEnd/>
            <a:tailEnd/>
          </a:ln>
        </p:spPr>
        <p:txBody>
          <a:bodyPr/>
          <a:lstStyle/>
          <a:p>
            <a:r>
              <a:rPr lang="it-IT" altLang="it-IT"/>
              <a:t>Pagina </a:t>
            </a:r>
            <a:fld id="{267AF221-2EC5-43A4-BB9A-9E1256BC2927}" type="slidenum">
              <a:rPr lang="it-IT" altLang="it-IT"/>
              <a:pPr/>
              <a:t>16</a:t>
            </a:fld>
            <a:endParaRPr lang="it-IT" altLang="it-IT"/>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noChangeArrowheads="1"/>
          </p:cNvSpPr>
          <p:nvPr>
            <p:ph type="title"/>
          </p:nvPr>
        </p:nvSpPr>
        <p:spPr>
          <a:xfrm>
            <a:off x="1116013" y="409575"/>
            <a:ext cx="7559675" cy="643161"/>
          </a:xfrm>
        </p:spPr>
        <p:txBody>
          <a:bodyPr/>
          <a:lstStyle/>
          <a:p>
            <a:pPr algn="just"/>
            <a:r>
              <a:rPr lang="en-US" altLang="it-IT" sz="1800" dirty="0">
                <a:solidFill>
                  <a:srgbClr val="002060"/>
                </a:solidFill>
                <a:latin typeface="Times New Roman" pitchFamily="18" charset="0"/>
                <a:cs typeface="Times New Roman" pitchFamily="18" charset="0"/>
              </a:rPr>
              <a:t>The Harmonization of Direct Taxes</a:t>
            </a:r>
            <a:endParaRPr lang="en-US" altLang="it-IT" sz="1800" dirty="0">
              <a:latin typeface="Times New Roman" pitchFamily="18" charset="0"/>
              <a:cs typeface="Times New Roman" pitchFamily="18" charset="0"/>
            </a:endParaRPr>
          </a:p>
        </p:txBody>
      </p:sp>
      <p:sp>
        <p:nvSpPr>
          <p:cNvPr id="6147" name="Segnaposto contenuto 2"/>
          <p:cNvSpPr>
            <a:spLocks noGrp="1" noChangeArrowheads="1"/>
          </p:cNvSpPr>
          <p:nvPr>
            <p:ph idx="1"/>
          </p:nvPr>
        </p:nvSpPr>
        <p:spPr>
          <a:xfrm>
            <a:off x="1116013" y="1124745"/>
            <a:ext cx="7559675" cy="4742656"/>
          </a:xfrm>
        </p:spPr>
        <p:txBody>
          <a:bodyPr/>
          <a:lstStyle/>
          <a:p>
            <a:pPr algn="just">
              <a:buNone/>
            </a:pPr>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Is not subject to specific regulation in the European Treaties.</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So the harmonization of direct taxes represent one of the most consistent issues of the process of European tax system.</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It’s significant that in the Treaty of Lisbon it is abandoned the rule that required negotiation between the Member State aimed at ensuring the abolition of double taxation within the European Union. It means that it must be excluded the recourse the dense network of bilateral agreements between the various Member State in order to solve the problem of the taxation of income.</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These is a task to be charged to EU bodies and institutions.</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It is applicable to the harmonization of directed taxes, the general rule laid down by the art. 115 TFUE, by virtue of which the Council, with an unanimous decision and with the previous consultation with the Parliament and the Economic and Social Committee, can establish some directive for the approximation of the national legislations to the extend to develop the process of integration of the common market. </a:t>
            </a:r>
          </a:p>
        </p:txBody>
      </p:sp>
      <p:sp>
        <p:nvSpPr>
          <p:cNvPr id="6148" name="Segnaposto data 3"/>
          <p:cNvSpPr>
            <a:spLocks noGrp="1"/>
          </p:cNvSpPr>
          <p:nvPr>
            <p:ph type="dt" sz="quarter" idx="10"/>
          </p:nvPr>
        </p:nvSpPr>
        <p:spPr>
          <a:noFill/>
          <a:ln>
            <a:miter lim="800000"/>
            <a:headEnd/>
            <a:tailEnd/>
          </a:ln>
        </p:spPr>
        <p:txBody>
          <a:bodyPr/>
          <a:lstStyle/>
          <a:p>
            <a:fld id="{970E8285-4E88-4CB0-A52A-8BB3D3C0FC2B}" type="datetime1">
              <a:rPr lang="it-IT" altLang="it-IT" smtClean="0">
                <a:ea typeface="ＭＳ Ｐゴシック" pitchFamily="34" charset="-128"/>
              </a:rPr>
              <a:pPr/>
              <a:t>25/09/2018</a:t>
            </a:fld>
            <a:endParaRPr lang="it-IT" altLang="it-IT">
              <a:ea typeface="ＭＳ Ｐゴシック" pitchFamily="34" charset="-128"/>
            </a:endParaRPr>
          </a:p>
        </p:txBody>
      </p:sp>
      <p:sp>
        <p:nvSpPr>
          <p:cNvPr id="6149" name="Segnaposto piè di pagina 4"/>
          <p:cNvSpPr>
            <a:spLocks noGrp="1"/>
          </p:cNvSpPr>
          <p:nvPr>
            <p:ph type="ftr" sz="quarter" idx="11"/>
          </p:nvPr>
        </p:nvSpPr>
        <p:spPr>
          <a:noFill/>
          <a:ln>
            <a:miter lim="800000"/>
            <a:headEnd/>
            <a:tailEnd/>
          </a:ln>
        </p:spPr>
        <p:txBody>
          <a:bodyPr/>
          <a:lstStyle/>
          <a:p>
            <a:r>
              <a:rPr lang="en-US" altLang="it-IT" dirty="0">
                <a:ea typeface="ＭＳ Ｐゴシック" pitchFamily="34" charset="-128"/>
              </a:rPr>
              <a:t>Direct</a:t>
            </a:r>
            <a:r>
              <a:rPr lang="it-IT" altLang="it-IT" dirty="0">
                <a:ea typeface="ＭＳ Ｐゴシック" pitchFamily="34" charset="-128"/>
              </a:rPr>
              <a:t> Taxes </a:t>
            </a:r>
          </a:p>
        </p:txBody>
      </p:sp>
      <p:sp>
        <p:nvSpPr>
          <p:cNvPr id="6150" name="Segnaposto numero diapositiva 5"/>
          <p:cNvSpPr>
            <a:spLocks noGrp="1"/>
          </p:cNvSpPr>
          <p:nvPr>
            <p:ph type="sldNum" sz="quarter" idx="12"/>
          </p:nvPr>
        </p:nvSpPr>
        <p:spPr>
          <a:noFill/>
          <a:ln>
            <a:miter lim="800000"/>
            <a:headEnd/>
            <a:tailEnd/>
          </a:ln>
        </p:spPr>
        <p:txBody>
          <a:bodyPr/>
          <a:lstStyle/>
          <a:p>
            <a:r>
              <a:rPr lang="it-IT" altLang="it-IT"/>
              <a:t>Pagina </a:t>
            </a:r>
            <a:fld id="{267AF221-2EC5-43A4-BB9A-9E1256BC2927}" type="slidenum">
              <a:rPr lang="it-IT" altLang="it-IT"/>
              <a:pPr/>
              <a:t>17</a:t>
            </a:fld>
            <a:endParaRPr lang="it-IT" altLang="it-IT"/>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noChangeArrowheads="1"/>
          </p:cNvSpPr>
          <p:nvPr>
            <p:ph type="title"/>
          </p:nvPr>
        </p:nvSpPr>
        <p:spPr>
          <a:xfrm>
            <a:off x="1116013" y="409575"/>
            <a:ext cx="7559675" cy="643161"/>
          </a:xfrm>
        </p:spPr>
        <p:txBody>
          <a:bodyPr/>
          <a:lstStyle/>
          <a:p>
            <a:pPr algn="just"/>
            <a:r>
              <a:rPr lang="en-US" altLang="it-IT" sz="1800" dirty="0">
                <a:solidFill>
                  <a:srgbClr val="002060"/>
                </a:solidFill>
                <a:latin typeface="Times New Roman" pitchFamily="18" charset="0"/>
                <a:cs typeface="Times New Roman" pitchFamily="18" charset="0"/>
              </a:rPr>
              <a:t>The Harmonization of Direct Taxes</a:t>
            </a:r>
            <a:endParaRPr lang="en-US" altLang="it-IT" sz="1800" dirty="0">
              <a:latin typeface="Times New Roman" pitchFamily="18" charset="0"/>
              <a:cs typeface="Times New Roman" pitchFamily="18" charset="0"/>
            </a:endParaRPr>
          </a:p>
        </p:txBody>
      </p:sp>
      <p:sp>
        <p:nvSpPr>
          <p:cNvPr id="6147" name="Segnaposto contenuto 2"/>
          <p:cNvSpPr>
            <a:spLocks noGrp="1" noChangeArrowheads="1"/>
          </p:cNvSpPr>
          <p:nvPr>
            <p:ph idx="1"/>
          </p:nvPr>
        </p:nvSpPr>
        <p:spPr>
          <a:xfrm>
            <a:off x="1116013" y="1124745"/>
            <a:ext cx="7559675" cy="4742656"/>
          </a:xfrm>
        </p:spPr>
        <p:txBody>
          <a:bodyPr/>
          <a:lstStyle/>
          <a:p>
            <a:pPr algn="just"/>
            <a:r>
              <a:rPr lang="en-US" sz="1400" dirty="0">
                <a:latin typeface="Times New Roman" pitchFamily="18" charset="0"/>
                <a:cs typeface="Times New Roman" pitchFamily="18" charset="0"/>
              </a:rPr>
              <a:t>This rule has been interpreted as the axiological foundation of the use of recommendations and soft law mechanisms addressed to Member State by EU bodies concerning the progressive approximation of the national provisions relating to the taxation of income.</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This kind of Harmonization must be coordinated with the fundamental principle of </a:t>
            </a:r>
            <a:r>
              <a:rPr lang="en-US" sz="1400" b="1" dirty="0">
                <a:latin typeface="Times New Roman" pitchFamily="18" charset="0"/>
                <a:cs typeface="Times New Roman" pitchFamily="18" charset="0"/>
              </a:rPr>
              <a:t>subsidiary.</a:t>
            </a:r>
          </a:p>
          <a:p>
            <a:pPr algn="just"/>
            <a:endParaRPr lang="en-US" sz="1400" b="1"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Since the Sixties many study groups organized by the </a:t>
            </a:r>
            <a:r>
              <a:rPr lang="en-US" sz="1400" dirty="0" err="1">
                <a:latin typeface="Times New Roman" pitchFamily="18" charset="0"/>
                <a:cs typeface="Times New Roman" pitchFamily="18" charset="0"/>
              </a:rPr>
              <a:t>Eu</a:t>
            </a:r>
            <a:r>
              <a:rPr lang="en-US" sz="1400" dirty="0">
                <a:latin typeface="Times New Roman" pitchFamily="18" charset="0"/>
                <a:cs typeface="Times New Roman" pitchFamily="18" charset="0"/>
              </a:rPr>
              <a:t> Institutions have examined the direct taxation as possible subject of a program of tax Harmonization.</a:t>
            </a:r>
          </a:p>
          <a:p>
            <a:pPr lvl="1" algn="just"/>
            <a:endParaRPr lang="en-US" sz="1000" dirty="0">
              <a:latin typeface="Times New Roman" pitchFamily="18" charset="0"/>
              <a:cs typeface="Times New Roman" pitchFamily="18" charset="0"/>
            </a:endParaRPr>
          </a:p>
          <a:p>
            <a:pPr lvl="1" algn="just">
              <a:buFont typeface="+mj-lt"/>
              <a:buAutoNum type="arabicPeriod"/>
            </a:pPr>
            <a:r>
              <a:rPr lang="en-US" sz="1050" dirty="0">
                <a:latin typeface="Times New Roman" pitchFamily="18" charset="0"/>
                <a:cs typeface="Times New Roman" pitchFamily="18" charset="0"/>
              </a:rPr>
              <a:t>In the </a:t>
            </a:r>
            <a:r>
              <a:rPr lang="en-US" sz="1050" dirty="0" err="1">
                <a:latin typeface="Times New Roman" pitchFamily="18" charset="0"/>
                <a:cs typeface="Times New Roman" pitchFamily="18" charset="0"/>
              </a:rPr>
              <a:t>Neumark</a:t>
            </a:r>
            <a:r>
              <a:rPr lang="en-US" sz="1050" dirty="0">
                <a:latin typeface="Times New Roman" pitchFamily="18" charset="0"/>
                <a:cs typeface="Times New Roman" pitchFamily="18" charset="0"/>
              </a:rPr>
              <a:t> Report it was called for the harmonization of direct taxation in order to avoid possible forms of double taxation;</a:t>
            </a:r>
          </a:p>
          <a:p>
            <a:pPr lvl="1" algn="just">
              <a:buFont typeface="+mj-lt"/>
              <a:buAutoNum type="arabicPeriod"/>
            </a:pPr>
            <a:r>
              <a:rPr lang="en-US" sz="1050" dirty="0">
                <a:latin typeface="Times New Roman" pitchFamily="18" charset="0"/>
                <a:cs typeface="Times New Roman" pitchFamily="18" charset="0"/>
              </a:rPr>
              <a:t>In The Segre Report it was underlined the need to eliminate the differences in the treatment between resident and non residents;</a:t>
            </a:r>
          </a:p>
          <a:p>
            <a:pPr lvl="1" algn="just">
              <a:buFont typeface="+mj-lt"/>
              <a:buAutoNum type="arabicPeriod"/>
            </a:pPr>
            <a:r>
              <a:rPr lang="en-US" sz="1050" dirty="0">
                <a:latin typeface="Times New Roman" pitchFamily="18" charset="0"/>
                <a:cs typeface="Times New Roman" pitchFamily="18" charset="0"/>
              </a:rPr>
              <a:t>In the Werner Plan the harmonization was seen as necessary step for the effective realization of economic monetary union.</a:t>
            </a:r>
          </a:p>
          <a:p>
            <a:pPr lvl="1" algn="just">
              <a:buFont typeface="+mj-lt"/>
              <a:buAutoNum type="arabicPeriod"/>
            </a:pPr>
            <a:endParaRPr lang="en-US" sz="1000" dirty="0">
              <a:latin typeface="Times New Roman" pitchFamily="18" charset="0"/>
              <a:cs typeface="Times New Roman" pitchFamily="18" charset="0"/>
            </a:endParaRPr>
          </a:p>
          <a:p>
            <a:pPr lvl="1" algn="just">
              <a:buFont typeface="+mj-lt"/>
              <a:buAutoNum type="arabicPeriod"/>
            </a:pPr>
            <a:endParaRPr lang="en-US" sz="10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These studies did not produced concrete results, but with the </a:t>
            </a:r>
            <a:r>
              <a:rPr lang="en-US" sz="1400" dirty="0" err="1">
                <a:latin typeface="Times New Roman" pitchFamily="18" charset="0"/>
                <a:cs typeface="Times New Roman" pitchFamily="18" charset="0"/>
              </a:rPr>
              <a:t>Delors</a:t>
            </a:r>
            <a:r>
              <a:rPr lang="en-US" sz="1400" dirty="0">
                <a:latin typeface="Times New Roman" pitchFamily="18" charset="0"/>
                <a:cs typeface="Times New Roman" pitchFamily="18" charset="0"/>
              </a:rPr>
              <a:t> Report (1989) the approximation of direct tax system of the Member States is regarded as a critical step in the process of European integration.</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So in 1990 the first two directives are issued on the subject of direct taxation (no.90/434 and no. 90/435) and it was approved a multilateral Convention no. 90/436.</a:t>
            </a:r>
          </a:p>
          <a:p>
            <a:pPr algn="just"/>
            <a:endParaRPr lang="en-US" sz="1400" dirty="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p:txBody>
      </p:sp>
      <p:sp>
        <p:nvSpPr>
          <p:cNvPr id="6148" name="Segnaposto data 3"/>
          <p:cNvSpPr>
            <a:spLocks noGrp="1"/>
          </p:cNvSpPr>
          <p:nvPr>
            <p:ph type="dt" sz="quarter" idx="10"/>
          </p:nvPr>
        </p:nvSpPr>
        <p:spPr>
          <a:noFill/>
          <a:ln>
            <a:miter lim="800000"/>
            <a:headEnd/>
            <a:tailEnd/>
          </a:ln>
        </p:spPr>
        <p:txBody>
          <a:bodyPr/>
          <a:lstStyle/>
          <a:p>
            <a:fld id="{970E8285-4E88-4CB0-A52A-8BB3D3C0FC2B}" type="datetime1">
              <a:rPr lang="it-IT" altLang="it-IT" smtClean="0">
                <a:ea typeface="ＭＳ Ｐゴシック" pitchFamily="34" charset="-128"/>
              </a:rPr>
              <a:pPr/>
              <a:t>25/09/2018</a:t>
            </a:fld>
            <a:endParaRPr lang="it-IT" altLang="it-IT">
              <a:ea typeface="ＭＳ Ｐゴシック" pitchFamily="34" charset="-128"/>
            </a:endParaRPr>
          </a:p>
        </p:txBody>
      </p:sp>
      <p:sp>
        <p:nvSpPr>
          <p:cNvPr id="6149" name="Segnaposto piè di pagina 4"/>
          <p:cNvSpPr>
            <a:spLocks noGrp="1"/>
          </p:cNvSpPr>
          <p:nvPr>
            <p:ph type="ftr" sz="quarter" idx="11"/>
          </p:nvPr>
        </p:nvSpPr>
        <p:spPr>
          <a:noFill/>
          <a:ln>
            <a:miter lim="800000"/>
            <a:headEnd/>
            <a:tailEnd/>
          </a:ln>
        </p:spPr>
        <p:txBody>
          <a:bodyPr/>
          <a:lstStyle/>
          <a:p>
            <a:r>
              <a:rPr lang="en-US" altLang="it-IT" dirty="0">
                <a:ea typeface="ＭＳ Ｐゴシック" pitchFamily="34" charset="-128"/>
              </a:rPr>
              <a:t>Direct</a:t>
            </a:r>
            <a:r>
              <a:rPr lang="it-IT" altLang="it-IT" dirty="0">
                <a:ea typeface="ＭＳ Ｐゴシック" pitchFamily="34" charset="-128"/>
              </a:rPr>
              <a:t> Taxes </a:t>
            </a:r>
          </a:p>
        </p:txBody>
      </p:sp>
      <p:sp>
        <p:nvSpPr>
          <p:cNvPr id="6150" name="Segnaposto numero diapositiva 5"/>
          <p:cNvSpPr>
            <a:spLocks noGrp="1"/>
          </p:cNvSpPr>
          <p:nvPr>
            <p:ph type="sldNum" sz="quarter" idx="12"/>
          </p:nvPr>
        </p:nvSpPr>
        <p:spPr>
          <a:noFill/>
          <a:ln>
            <a:miter lim="800000"/>
            <a:headEnd/>
            <a:tailEnd/>
          </a:ln>
        </p:spPr>
        <p:txBody>
          <a:bodyPr/>
          <a:lstStyle/>
          <a:p>
            <a:r>
              <a:rPr lang="it-IT" altLang="it-IT"/>
              <a:t>Pagina </a:t>
            </a:r>
            <a:fld id="{267AF221-2EC5-43A4-BB9A-9E1256BC2927}" type="slidenum">
              <a:rPr lang="it-IT" altLang="it-IT"/>
              <a:pPr/>
              <a:t>18</a:t>
            </a:fld>
            <a:endParaRPr lang="it-IT" altLang="it-IT"/>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noChangeArrowheads="1"/>
          </p:cNvSpPr>
          <p:nvPr>
            <p:ph type="title"/>
          </p:nvPr>
        </p:nvSpPr>
        <p:spPr>
          <a:xfrm>
            <a:off x="1116013" y="409575"/>
            <a:ext cx="7559675" cy="643161"/>
          </a:xfrm>
        </p:spPr>
        <p:txBody>
          <a:bodyPr/>
          <a:lstStyle/>
          <a:p>
            <a:pPr algn="just"/>
            <a:r>
              <a:rPr lang="en-US" altLang="it-IT" sz="1800" dirty="0">
                <a:solidFill>
                  <a:srgbClr val="002060"/>
                </a:solidFill>
                <a:latin typeface="Times New Roman" pitchFamily="18" charset="0"/>
                <a:cs typeface="Times New Roman" pitchFamily="18" charset="0"/>
              </a:rPr>
              <a:t>The Harmonization of Direct Taxes</a:t>
            </a:r>
            <a:endParaRPr lang="en-US" altLang="it-IT" sz="1800" dirty="0">
              <a:latin typeface="Times New Roman" pitchFamily="18" charset="0"/>
              <a:cs typeface="Times New Roman" pitchFamily="18" charset="0"/>
            </a:endParaRPr>
          </a:p>
        </p:txBody>
      </p:sp>
      <p:sp>
        <p:nvSpPr>
          <p:cNvPr id="6147" name="Segnaposto contenuto 2"/>
          <p:cNvSpPr>
            <a:spLocks noGrp="1" noChangeArrowheads="1"/>
          </p:cNvSpPr>
          <p:nvPr>
            <p:ph idx="1"/>
          </p:nvPr>
        </p:nvSpPr>
        <p:spPr>
          <a:xfrm>
            <a:off x="1116013" y="1124745"/>
            <a:ext cx="7559675" cy="4742656"/>
          </a:xfrm>
        </p:spPr>
        <p:txBody>
          <a:bodyPr/>
          <a:lstStyle/>
          <a:p>
            <a:pPr algn="just">
              <a:buNone/>
            </a:pPr>
            <a:endParaRPr lang="en-US" sz="1400" dirty="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After the </a:t>
            </a:r>
            <a:r>
              <a:rPr lang="en-US" sz="1400" dirty="0" err="1">
                <a:latin typeface="Times New Roman" pitchFamily="18" charset="0"/>
                <a:cs typeface="Times New Roman" pitchFamily="18" charset="0"/>
              </a:rPr>
              <a:t>Ruding</a:t>
            </a:r>
            <a:r>
              <a:rPr lang="en-US" sz="1400" dirty="0">
                <a:latin typeface="Times New Roman" pitchFamily="18" charset="0"/>
                <a:cs typeface="Times New Roman" pitchFamily="18" charset="0"/>
              </a:rPr>
              <a:t> Committee (1992) the new regulatory initiatives in the field of directed taxation took a long time.</a:t>
            </a:r>
          </a:p>
          <a:p>
            <a:pPr algn="just"/>
            <a:r>
              <a:rPr lang="en-US" sz="1400" dirty="0">
                <a:latin typeface="Times New Roman" pitchFamily="18" charset="0"/>
                <a:cs typeface="Times New Roman" pitchFamily="18" charset="0"/>
              </a:rPr>
              <a:t>In 2003 there were issued two Directive:</a:t>
            </a:r>
          </a:p>
          <a:p>
            <a:pPr lvl="1" algn="just"/>
            <a:endParaRPr lang="en-US" sz="1400" dirty="0">
              <a:latin typeface="Times New Roman" pitchFamily="18" charset="0"/>
              <a:cs typeface="Times New Roman" pitchFamily="18" charset="0"/>
            </a:endParaRPr>
          </a:p>
          <a:p>
            <a:pPr lvl="1" algn="just">
              <a:buFont typeface="+mj-lt"/>
              <a:buAutoNum type="arabicPeriod"/>
            </a:pPr>
            <a:r>
              <a:rPr lang="en-US" sz="1400" dirty="0">
                <a:latin typeface="Times New Roman" pitchFamily="18" charset="0"/>
                <a:cs typeface="Times New Roman" pitchFamily="18" charset="0"/>
              </a:rPr>
              <a:t>No. 2003/48 on the taxation of interest paid to non resident individuals;</a:t>
            </a:r>
          </a:p>
          <a:p>
            <a:pPr lvl="1" algn="just">
              <a:buFont typeface="+mj-lt"/>
              <a:buAutoNum type="arabicPeriod"/>
            </a:pPr>
            <a:r>
              <a:rPr lang="en-US" sz="1400" dirty="0">
                <a:latin typeface="Times New Roman" pitchFamily="18" charset="0"/>
                <a:cs typeface="Times New Roman" pitchFamily="18" charset="0"/>
              </a:rPr>
              <a:t>No. 2003/49 concerning the taxation of interest and royalties paid between companies belonging to the same group and resident in different Member States.</a:t>
            </a:r>
          </a:p>
          <a:p>
            <a:pPr lvl="1" algn="just">
              <a:buFont typeface="+mj-lt"/>
              <a:buAutoNum type="arabicPeriod"/>
            </a:pPr>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The harmonization in directed taxes </a:t>
            </a:r>
            <a:r>
              <a:rPr lang="en-US" sz="1400" b="1" dirty="0">
                <a:latin typeface="Times New Roman" pitchFamily="18" charset="0"/>
                <a:cs typeface="Times New Roman" pitchFamily="18" charset="0"/>
              </a:rPr>
              <a:t>cover just the area of income flows generated in a cross-border dimension . </a:t>
            </a:r>
          </a:p>
          <a:p>
            <a:pPr algn="just"/>
            <a:endParaRPr lang="en-US" sz="1400" dirty="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p:txBody>
      </p:sp>
      <p:sp>
        <p:nvSpPr>
          <p:cNvPr id="6148" name="Segnaposto data 3"/>
          <p:cNvSpPr>
            <a:spLocks noGrp="1"/>
          </p:cNvSpPr>
          <p:nvPr>
            <p:ph type="dt" sz="quarter" idx="10"/>
          </p:nvPr>
        </p:nvSpPr>
        <p:spPr>
          <a:noFill/>
          <a:ln>
            <a:miter lim="800000"/>
            <a:headEnd/>
            <a:tailEnd/>
          </a:ln>
        </p:spPr>
        <p:txBody>
          <a:bodyPr/>
          <a:lstStyle/>
          <a:p>
            <a:fld id="{970E8285-4E88-4CB0-A52A-8BB3D3C0FC2B}" type="datetime1">
              <a:rPr lang="it-IT" altLang="it-IT" smtClean="0">
                <a:ea typeface="ＭＳ Ｐゴシック" pitchFamily="34" charset="-128"/>
              </a:rPr>
              <a:pPr/>
              <a:t>25/09/2018</a:t>
            </a:fld>
            <a:endParaRPr lang="it-IT" altLang="it-IT">
              <a:ea typeface="ＭＳ Ｐゴシック" pitchFamily="34" charset="-128"/>
            </a:endParaRPr>
          </a:p>
        </p:txBody>
      </p:sp>
      <p:sp>
        <p:nvSpPr>
          <p:cNvPr id="6149" name="Segnaposto piè di pagina 4"/>
          <p:cNvSpPr>
            <a:spLocks noGrp="1"/>
          </p:cNvSpPr>
          <p:nvPr>
            <p:ph type="ftr" sz="quarter" idx="11"/>
          </p:nvPr>
        </p:nvSpPr>
        <p:spPr>
          <a:noFill/>
          <a:ln>
            <a:miter lim="800000"/>
            <a:headEnd/>
            <a:tailEnd/>
          </a:ln>
        </p:spPr>
        <p:txBody>
          <a:bodyPr/>
          <a:lstStyle/>
          <a:p>
            <a:r>
              <a:rPr lang="en-US" altLang="it-IT" dirty="0">
                <a:ea typeface="ＭＳ Ｐゴシック" pitchFamily="34" charset="-128"/>
              </a:rPr>
              <a:t>Direct</a:t>
            </a:r>
            <a:r>
              <a:rPr lang="it-IT" altLang="it-IT" dirty="0">
                <a:ea typeface="ＭＳ Ｐゴシック" pitchFamily="34" charset="-128"/>
              </a:rPr>
              <a:t> Taxes </a:t>
            </a:r>
          </a:p>
        </p:txBody>
      </p:sp>
      <p:sp>
        <p:nvSpPr>
          <p:cNvPr id="6150" name="Segnaposto numero diapositiva 5"/>
          <p:cNvSpPr>
            <a:spLocks noGrp="1"/>
          </p:cNvSpPr>
          <p:nvPr>
            <p:ph type="sldNum" sz="quarter" idx="12"/>
          </p:nvPr>
        </p:nvSpPr>
        <p:spPr>
          <a:noFill/>
          <a:ln>
            <a:miter lim="800000"/>
            <a:headEnd/>
            <a:tailEnd/>
          </a:ln>
        </p:spPr>
        <p:txBody>
          <a:bodyPr/>
          <a:lstStyle/>
          <a:p>
            <a:r>
              <a:rPr lang="it-IT" altLang="it-IT"/>
              <a:t>Pagina </a:t>
            </a:r>
            <a:fld id="{267AF221-2EC5-43A4-BB9A-9E1256BC2927}" type="slidenum">
              <a:rPr lang="it-IT" altLang="it-IT"/>
              <a:pPr/>
              <a:t>19</a:t>
            </a:fld>
            <a:endParaRPr lang="it-IT" altLang="it-IT"/>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noChangeArrowheads="1"/>
          </p:cNvSpPr>
          <p:nvPr>
            <p:ph type="title"/>
          </p:nvPr>
        </p:nvSpPr>
        <p:spPr>
          <a:xfrm>
            <a:off x="1115616" y="404664"/>
            <a:ext cx="7559675" cy="504825"/>
          </a:xfrm>
        </p:spPr>
        <p:txBody>
          <a:bodyPr/>
          <a:lstStyle/>
          <a:p>
            <a:pPr algn="just"/>
            <a:r>
              <a:rPr lang="en-US" altLang="it-IT" sz="1800" dirty="0">
                <a:solidFill>
                  <a:srgbClr val="002060"/>
                </a:solidFill>
                <a:latin typeface="Times New Roman" pitchFamily="18" charset="0"/>
                <a:cs typeface="Times New Roman" pitchFamily="18" charset="0"/>
              </a:rPr>
              <a:t>Direct Taxes in the UE regulation </a:t>
            </a:r>
            <a:endParaRPr lang="en-US" altLang="it-IT" sz="1800" dirty="0">
              <a:latin typeface="Times New Roman" pitchFamily="18" charset="0"/>
              <a:cs typeface="Times New Roman" pitchFamily="18" charset="0"/>
            </a:endParaRPr>
          </a:p>
        </p:txBody>
      </p:sp>
      <p:sp>
        <p:nvSpPr>
          <p:cNvPr id="6147" name="Segnaposto contenuto 2"/>
          <p:cNvSpPr>
            <a:spLocks noGrp="1" noChangeArrowheads="1"/>
          </p:cNvSpPr>
          <p:nvPr>
            <p:ph idx="1"/>
          </p:nvPr>
        </p:nvSpPr>
        <p:spPr>
          <a:xfrm>
            <a:off x="1116013" y="1124745"/>
            <a:ext cx="7559675" cy="4742656"/>
          </a:xfrm>
        </p:spPr>
        <p:txBody>
          <a:bodyPr/>
          <a:lstStyle/>
          <a:p>
            <a:endParaRPr lang="en-US" sz="1400" dirty="0">
              <a:latin typeface="Times New Roman" pitchFamily="18" charset="0"/>
              <a:cs typeface="Times New Roman" pitchFamily="18" charset="0"/>
            </a:endParaRPr>
          </a:p>
          <a:p>
            <a:endParaRPr lang="en-US" sz="1400" dirty="0">
              <a:latin typeface="Times New Roman" pitchFamily="18" charset="0"/>
              <a:cs typeface="Times New Roman" pitchFamily="18" charset="0"/>
            </a:endParaRPr>
          </a:p>
          <a:p>
            <a:pPr algn="just"/>
            <a:r>
              <a:rPr lang="en-US" sz="1400" b="1" dirty="0">
                <a:latin typeface="Times New Roman" pitchFamily="18" charset="0"/>
                <a:cs typeface="Times New Roman" pitchFamily="18" charset="0"/>
              </a:rPr>
              <a:t>Lack of regulation of personal income and wealth taxes.</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This is the result of an informed choice regarding the division of fiscal competences between the European Union and the Member States and is one of the main features of </a:t>
            </a:r>
            <a:r>
              <a:rPr lang="en-US" sz="1400" b="1" dirty="0">
                <a:latin typeface="Times New Roman" pitchFamily="18" charset="0"/>
                <a:cs typeface="Times New Roman" pitchFamily="18" charset="0"/>
              </a:rPr>
              <a:t>negative European taxation.</a:t>
            </a:r>
          </a:p>
          <a:p>
            <a:pPr algn="just"/>
            <a:endParaRPr lang="en-US" sz="1400" b="1" dirty="0">
              <a:latin typeface="Times New Roman" pitchFamily="18" charset="0"/>
              <a:cs typeface="Times New Roman" pitchFamily="18" charset="0"/>
            </a:endParaRPr>
          </a:p>
          <a:p>
            <a:pPr algn="just"/>
            <a:r>
              <a:rPr lang="en-US" sz="1400" b="1" dirty="0">
                <a:latin typeface="Times New Roman" pitchFamily="18" charset="0"/>
                <a:cs typeface="Times New Roman" pitchFamily="18" charset="0"/>
              </a:rPr>
              <a:t>This also because they are linked to the basic values set out in the national Constitutions.</a:t>
            </a:r>
          </a:p>
          <a:p>
            <a:pPr algn="just">
              <a:buNone/>
            </a:pPr>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National legislation on personal or property taxes which unreasonably interferes with the fundamental freedoms of the single market is considered to be incompatible with Community law.</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Rules that give rise to tax discrimination in the treatment of a resident versus a non-resident are deemed to be ineligible.</a:t>
            </a:r>
            <a:endParaRPr lang="it-IT" sz="1400" dirty="0">
              <a:latin typeface="Times New Roman" pitchFamily="18" charset="0"/>
              <a:cs typeface="Times New Roman" pitchFamily="18" charset="0"/>
            </a:endParaRPr>
          </a:p>
        </p:txBody>
      </p:sp>
      <p:sp>
        <p:nvSpPr>
          <p:cNvPr id="6148" name="Segnaposto data 3"/>
          <p:cNvSpPr>
            <a:spLocks noGrp="1"/>
          </p:cNvSpPr>
          <p:nvPr>
            <p:ph type="dt" sz="quarter" idx="10"/>
          </p:nvPr>
        </p:nvSpPr>
        <p:spPr>
          <a:noFill/>
          <a:ln>
            <a:miter lim="800000"/>
            <a:headEnd/>
            <a:tailEnd/>
          </a:ln>
        </p:spPr>
        <p:txBody>
          <a:bodyPr/>
          <a:lstStyle/>
          <a:p>
            <a:fld id="{970E8285-4E88-4CB0-A52A-8BB3D3C0FC2B}" type="datetime1">
              <a:rPr lang="it-IT" altLang="it-IT" smtClean="0">
                <a:ea typeface="ＭＳ Ｐゴシック" pitchFamily="34" charset="-128"/>
              </a:rPr>
              <a:pPr/>
              <a:t>25/09/2018</a:t>
            </a:fld>
            <a:endParaRPr lang="it-IT" altLang="it-IT">
              <a:ea typeface="ＭＳ Ｐゴシック" pitchFamily="34" charset="-128"/>
            </a:endParaRPr>
          </a:p>
        </p:txBody>
      </p:sp>
      <p:sp>
        <p:nvSpPr>
          <p:cNvPr id="6149" name="Segnaposto piè di pagina 4"/>
          <p:cNvSpPr>
            <a:spLocks noGrp="1"/>
          </p:cNvSpPr>
          <p:nvPr>
            <p:ph type="ftr" sz="quarter" idx="11"/>
          </p:nvPr>
        </p:nvSpPr>
        <p:spPr>
          <a:noFill/>
          <a:ln>
            <a:miter lim="800000"/>
            <a:headEnd/>
            <a:tailEnd/>
          </a:ln>
        </p:spPr>
        <p:txBody>
          <a:bodyPr/>
          <a:lstStyle/>
          <a:p>
            <a:r>
              <a:rPr lang="en-US" altLang="it-IT" dirty="0">
                <a:ea typeface="ＭＳ Ｐゴシック" pitchFamily="34" charset="-128"/>
              </a:rPr>
              <a:t>Direct</a:t>
            </a:r>
            <a:r>
              <a:rPr lang="it-IT" altLang="it-IT" dirty="0">
                <a:ea typeface="ＭＳ Ｐゴシック" pitchFamily="34" charset="-128"/>
              </a:rPr>
              <a:t> Taxes </a:t>
            </a:r>
          </a:p>
        </p:txBody>
      </p:sp>
      <p:sp>
        <p:nvSpPr>
          <p:cNvPr id="6150" name="Segnaposto numero diapositiva 5"/>
          <p:cNvSpPr>
            <a:spLocks noGrp="1"/>
          </p:cNvSpPr>
          <p:nvPr>
            <p:ph type="sldNum" sz="quarter" idx="12"/>
          </p:nvPr>
        </p:nvSpPr>
        <p:spPr>
          <a:noFill/>
          <a:ln>
            <a:miter lim="800000"/>
            <a:headEnd/>
            <a:tailEnd/>
          </a:ln>
        </p:spPr>
        <p:txBody>
          <a:bodyPr/>
          <a:lstStyle/>
          <a:p>
            <a:r>
              <a:rPr lang="it-IT" altLang="it-IT"/>
              <a:t>Pagina </a:t>
            </a:r>
            <a:fld id="{267AF221-2EC5-43A4-BB9A-9E1256BC2927}" type="slidenum">
              <a:rPr lang="it-IT" altLang="it-IT"/>
              <a:pPr/>
              <a:t>2</a:t>
            </a:fld>
            <a:endParaRPr lang="it-IT" altLang="it-IT"/>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noChangeArrowheads="1"/>
          </p:cNvSpPr>
          <p:nvPr>
            <p:ph type="title"/>
          </p:nvPr>
        </p:nvSpPr>
        <p:spPr/>
        <p:txBody>
          <a:bodyPr/>
          <a:lstStyle/>
          <a:p>
            <a:pPr algn="just"/>
            <a:r>
              <a:rPr lang="en-US" altLang="it-IT" sz="1800" dirty="0">
                <a:solidFill>
                  <a:srgbClr val="002060"/>
                </a:solidFill>
                <a:latin typeface="Times New Roman" pitchFamily="18" charset="0"/>
                <a:cs typeface="Times New Roman" pitchFamily="18" charset="0"/>
              </a:rPr>
              <a:t>Business taxation </a:t>
            </a:r>
            <a:endParaRPr lang="en-US" altLang="it-IT" sz="1800" dirty="0">
              <a:latin typeface="Times New Roman" pitchFamily="18" charset="0"/>
              <a:cs typeface="Times New Roman" pitchFamily="18" charset="0"/>
            </a:endParaRPr>
          </a:p>
        </p:txBody>
      </p:sp>
      <p:sp>
        <p:nvSpPr>
          <p:cNvPr id="6147" name="Segnaposto contenuto 2"/>
          <p:cNvSpPr>
            <a:spLocks noGrp="1" noChangeArrowheads="1"/>
          </p:cNvSpPr>
          <p:nvPr>
            <p:ph idx="1"/>
          </p:nvPr>
        </p:nvSpPr>
        <p:spPr>
          <a:xfrm>
            <a:off x="1116013" y="1124745"/>
            <a:ext cx="7559675" cy="4742656"/>
          </a:xfrm>
        </p:spPr>
        <p:txBody>
          <a:bodyPr/>
          <a:lstStyle/>
          <a:p>
            <a:endParaRPr lang="en-US" sz="1400" dirty="0">
              <a:latin typeface="Times New Roman" pitchFamily="18" charset="0"/>
              <a:cs typeface="Times New Roman" pitchFamily="18" charset="0"/>
            </a:endParaRPr>
          </a:p>
          <a:p>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The Community legal system provides for a </a:t>
            </a:r>
            <a:r>
              <a:rPr lang="en-US" sz="1400" b="1" dirty="0">
                <a:latin typeface="Times New Roman" pitchFamily="18" charset="0"/>
                <a:cs typeface="Times New Roman" pitchFamily="18" charset="0"/>
              </a:rPr>
              <a:t>plurality of rules on business taxation</a:t>
            </a:r>
            <a:r>
              <a:rPr lang="en-US" sz="1400" dirty="0">
                <a:latin typeface="Times New Roman" pitchFamily="18" charset="0"/>
                <a:cs typeface="Times New Roman" pitchFamily="18" charset="0"/>
              </a:rPr>
              <a:t>, with the aim of </a:t>
            </a:r>
            <a:r>
              <a:rPr lang="en-US" sz="1400" b="1" dirty="0">
                <a:latin typeface="Times New Roman" pitchFamily="18" charset="0"/>
                <a:cs typeface="Times New Roman" pitchFamily="18" charset="0"/>
              </a:rPr>
              <a:t>pursuing the liberal aims</a:t>
            </a:r>
            <a:r>
              <a:rPr lang="en-US" sz="1400" dirty="0">
                <a:latin typeface="Times New Roman" pitchFamily="18" charset="0"/>
                <a:cs typeface="Times New Roman" pitchFamily="18" charset="0"/>
              </a:rPr>
              <a:t> of protecting the market and competition </a:t>
            </a:r>
            <a:r>
              <a:rPr lang="en-US" sz="1400" b="1" dirty="0">
                <a:latin typeface="Times New Roman" pitchFamily="18" charset="0"/>
                <a:cs typeface="Times New Roman" pitchFamily="18" charset="0"/>
              </a:rPr>
              <a:t>by avoiding </a:t>
            </a:r>
            <a:r>
              <a:rPr lang="en-US" sz="1400" dirty="0">
                <a:latin typeface="Times New Roman" pitchFamily="18" charset="0"/>
                <a:cs typeface="Times New Roman" pitchFamily="18" charset="0"/>
              </a:rPr>
              <a:t>the</a:t>
            </a:r>
            <a:r>
              <a:rPr lang="en-US" sz="1400" b="1" dirty="0">
                <a:latin typeface="Times New Roman" pitchFamily="18" charset="0"/>
                <a:cs typeface="Times New Roman" pitchFamily="18" charset="0"/>
              </a:rPr>
              <a:t> </a:t>
            </a:r>
            <a:r>
              <a:rPr lang="en-US" sz="1400" dirty="0">
                <a:latin typeface="Times New Roman" pitchFamily="18" charset="0"/>
                <a:cs typeface="Times New Roman" pitchFamily="18" charset="0"/>
              </a:rPr>
              <a:t>adoption of </a:t>
            </a:r>
            <a:r>
              <a:rPr lang="en-US" sz="1400" b="1" dirty="0">
                <a:latin typeface="Times New Roman" pitchFamily="18" charset="0"/>
                <a:cs typeface="Times New Roman" pitchFamily="18" charset="0"/>
              </a:rPr>
              <a:t>obstructionist </a:t>
            </a:r>
            <a:r>
              <a:rPr lang="en-US" sz="1400" dirty="0">
                <a:latin typeface="Times New Roman" pitchFamily="18" charset="0"/>
                <a:cs typeface="Times New Roman" pitchFamily="18" charset="0"/>
              </a:rPr>
              <a:t>policies by Member States with regard to the opening up of non-resident undertakings.</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However, the Community legislator has adopted a </a:t>
            </a:r>
            <a:r>
              <a:rPr lang="en-US" sz="1400" b="1" dirty="0">
                <a:latin typeface="Times New Roman" pitchFamily="18" charset="0"/>
                <a:cs typeface="Times New Roman" pitchFamily="18" charset="0"/>
              </a:rPr>
              <a:t>piecemeal approach</a:t>
            </a:r>
            <a:r>
              <a:rPr lang="en-US" sz="1400" dirty="0">
                <a:latin typeface="Times New Roman" pitchFamily="18" charset="0"/>
                <a:cs typeface="Times New Roman" pitchFamily="18" charset="0"/>
              </a:rPr>
              <a:t>, regulating in particular multinationals operating in more than one Member State </a:t>
            </a:r>
            <a:r>
              <a:rPr lang="en-US" sz="1400" b="1" dirty="0">
                <a:latin typeface="Times New Roman" pitchFamily="18" charset="0"/>
                <a:cs typeface="Times New Roman" pitchFamily="18" charset="0"/>
              </a:rPr>
              <a:t>in order to avoid double taxation.</a:t>
            </a:r>
          </a:p>
          <a:p>
            <a:pPr algn="just"/>
            <a:endParaRPr lang="en-US" sz="1400" b="1" dirty="0">
              <a:latin typeface="Times New Roman" pitchFamily="18" charset="0"/>
              <a:cs typeface="Times New Roman" pitchFamily="18" charset="0"/>
            </a:endParaRPr>
          </a:p>
          <a:p>
            <a:pPr algn="just"/>
            <a:r>
              <a:rPr lang="en-US" sz="1400" b="1" dirty="0">
                <a:latin typeface="Times New Roman" pitchFamily="18" charset="0"/>
                <a:cs typeface="Times New Roman" pitchFamily="18" charset="0"/>
              </a:rPr>
              <a:t>Council Directive 90/435/EEC of 23 July 1990 </a:t>
            </a:r>
            <a:r>
              <a:rPr lang="en-US" sz="1400" dirty="0">
                <a:latin typeface="Times New Roman" pitchFamily="18" charset="0"/>
                <a:cs typeface="Times New Roman" pitchFamily="18" charset="0"/>
              </a:rPr>
              <a:t>on the common system of taxation applicable in the case of parent companies and subsidiaries of different Member States</a:t>
            </a:r>
            <a:r>
              <a:rPr lang="en-US" sz="1400" b="1" dirty="0">
                <a:latin typeface="Times New Roman" pitchFamily="18" charset="0"/>
                <a:cs typeface="Times New Roman" pitchFamily="18" charset="0"/>
              </a:rPr>
              <a:t> </a:t>
            </a:r>
            <a:r>
              <a:rPr lang="en-US" sz="1400" i="1" dirty="0">
                <a:latin typeface="Times New Roman" pitchFamily="18" charset="0"/>
                <a:cs typeface="Times New Roman" pitchFamily="18" charset="0"/>
              </a:rPr>
              <a:t>(</a:t>
            </a:r>
            <a:r>
              <a:rPr lang="en-US" sz="1400" i="1" dirty="0" err="1">
                <a:latin typeface="Times New Roman" pitchFamily="18" charset="0"/>
                <a:cs typeface="Times New Roman" pitchFamily="18" charset="0"/>
              </a:rPr>
              <a:t>direttiva</a:t>
            </a:r>
            <a:r>
              <a:rPr lang="en-US" sz="1400" i="1" dirty="0">
                <a:latin typeface="Times New Roman" pitchFamily="18" charset="0"/>
                <a:cs typeface="Times New Roman" pitchFamily="18" charset="0"/>
              </a:rPr>
              <a:t> </a:t>
            </a:r>
            <a:r>
              <a:rPr lang="en-US" sz="1400" i="1" dirty="0" err="1">
                <a:latin typeface="Times New Roman" pitchFamily="18" charset="0"/>
                <a:cs typeface="Times New Roman" pitchFamily="18" charset="0"/>
              </a:rPr>
              <a:t>madre</a:t>
            </a:r>
            <a:r>
              <a:rPr lang="en-US" sz="1400" i="1" dirty="0">
                <a:latin typeface="Times New Roman" pitchFamily="18" charset="0"/>
                <a:cs typeface="Times New Roman" pitchFamily="18" charset="0"/>
              </a:rPr>
              <a:t> - </a:t>
            </a:r>
            <a:r>
              <a:rPr lang="en-US" sz="1400" i="1" dirty="0" err="1">
                <a:latin typeface="Times New Roman" pitchFamily="18" charset="0"/>
                <a:cs typeface="Times New Roman" pitchFamily="18" charset="0"/>
              </a:rPr>
              <a:t>figlia</a:t>
            </a:r>
            <a:r>
              <a:rPr lang="en-US" sz="1400" i="1" dirty="0">
                <a:latin typeface="Times New Roman" pitchFamily="18" charset="0"/>
                <a:cs typeface="Times New Roman" pitchFamily="18" charset="0"/>
              </a:rPr>
              <a:t>). </a:t>
            </a:r>
          </a:p>
          <a:p>
            <a:pPr algn="just"/>
            <a:endParaRPr lang="en-US" sz="1400" i="1"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In order to ensure </a:t>
            </a:r>
            <a:r>
              <a:rPr lang="en-US" sz="1400" b="1" dirty="0">
                <a:latin typeface="Times New Roman" pitchFamily="18" charset="0"/>
                <a:cs typeface="Times New Roman" pitchFamily="18" charset="0"/>
              </a:rPr>
              <a:t>tax neutrality </a:t>
            </a:r>
            <a:r>
              <a:rPr lang="en-US" sz="1400" dirty="0">
                <a:latin typeface="Times New Roman" pitchFamily="18" charset="0"/>
                <a:cs typeface="Times New Roman" pitchFamily="18" charset="0"/>
              </a:rPr>
              <a:t>in shareholding relationships within the groups of companies, it provides for an </a:t>
            </a:r>
            <a:r>
              <a:rPr lang="en-US" sz="1400" b="1" dirty="0">
                <a:latin typeface="Times New Roman" pitchFamily="18" charset="0"/>
                <a:cs typeface="Times New Roman" pitchFamily="18" charset="0"/>
              </a:rPr>
              <a:t>exemption of dividends distributed to subsidiaries or associated companies from all forms of taxation</a:t>
            </a:r>
            <a:r>
              <a:rPr lang="en-US" sz="1400" dirty="0">
                <a:latin typeface="Times New Roman" pitchFamily="18" charset="0"/>
                <a:cs typeface="Times New Roman" pitchFamily="18" charset="0"/>
              </a:rPr>
              <a:t> and in particular from the application of the withholding tax regime. </a:t>
            </a:r>
          </a:p>
          <a:p>
            <a:pPr algn="just"/>
            <a:endParaRPr lang="en-US" sz="1400" dirty="0">
              <a:latin typeface="Times New Roman" pitchFamily="18" charset="0"/>
              <a:cs typeface="Times New Roman" pitchFamily="18" charset="0"/>
            </a:endParaRPr>
          </a:p>
          <a:p>
            <a:pPr algn="just"/>
            <a:endParaRPr lang="it-IT" sz="1400" i="1" dirty="0">
              <a:latin typeface="Times New Roman" pitchFamily="18" charset="0"/>
              <a:cs typeface="Times New Roman" pitchFamily="18" charset="0"/>
            </a:endParaRPr>
          </a:p>
        </p:txBody>
      </p:sp>
      <p:sp>
        <p:nvSpPr>
          <p:cNvPr id="6148" name="Segnaposto data 3"/>
          <p:cNvSpPr>
            <a:spLocks noGrp="1"/>
          </p:cNvSpPr>
          <p:nvPr>
            <p:ph type="dt" sz="quarter" idx="10"/>
          </p:nvPr>
        </p:nvSpPr>
        <p:spPr>
          <a:noFill/>
          <a:ln>
            <a:miter lim="800000"/>
            <a:headEnd/>
            <a:tailEnd/>
          </a:ln>
        </p:spPr>
        <p:txBody>
          <a:bodyPr/>
          <a:lstStyle/>
          <a:p>
            <a:fld id="{970E8285-4E88-4CB0-A52A-8BB3D3C0FC2B}" type="datetime1">
              <a:rPr lang="it-IT" altLang="it-IT" smtClean="0">
                <a:ea typeface="ＭＳ Ｐゴシック" pitchFamily="34" charset="-128"/>
              </a:rPr>
              <a:pPr/>
              <a:t>25/09/2018</a:t>
            </a:fld>
            <a:endParaRPr lang="it-IT" altLang="it-IT">
              <a:ea typeface="ＭＳ Ｐゴシック" pitchFamily="34" charset="-128"/>
            </a:endParaRPr>
          </a:p>
        </p:txBody>
      </p:sp>
      <p:sp>
        <p:nvSpPr>
          <p:cNvPr id="6149" name="Segnaposto piè di pagina 4"/>
          <p:cNvSpPr>
            <a:spLocks noGrp="1"/>
          </p:cNvSpPr>
          <p:nvPr>
            <p:ph type="ftr" sz="quarter" idx="11"/>
          </p:nvPr>
        </p:nvSpPr>
        <p:spPr>
          <a:noFill/>
          <a:ln>
            <a:miter lim="800000"/>
            <a:headEnd/>
            <a:tailEnd/>
          </a:ln>
        </p:spPr>
        <p:txBody>
          <a:bodyPr/>
          <a:lstStyle/>
          <a:p>
            <a:r>
              <a:rPr lang="en-US" altLang="it-IT" dirty="0">
                <a:ea typeface="ＭＳ Ｐゴシック" pitchFamily="34" charset="-128"/>
              </a:rPr>
              <a:t>Direct</a:t>
            </a:r>
            <a:r>
              <a:rPr lang="it-IT" altLang="it-IT" dirty="0">
                <a:ea typeface="ＭＳ Ｐゴシック" pitchFamily="34" charset="-128"/>
              </a:rPr>
              <a:t> Taxes </a:t>
            </a:r>
          </a:p>
        </p:txBody>
      </p:sp>
      <p:sp>
        <p:nvSpPr>
          <p:cNvPr id="6150" name="Segnaposto numero diapositiva 5"/>
          <p:cNvSpPr>
            <a:spLocks noGrp="1"/>
          </p:cNvSpPr>
          <p:nvPr>
            <p:ph type="sldNum" sz="quarter" idx="12"/>
          </p:nvPr>
        </p:nvSpPr>
        <p:spPr>
          <a:noFill/>
          <a:ln>
            <a:miter lim="800000"/>
            <a:headEnd/>
            <a:tailEnd/>
          </a:ln>
        </p:spPr>
        <p:txBody>
          <a:bodyPr/>
          <a:lstStyle/>
          <a:p>
            <a:r>
              <a:rPr lang="it-IT" altLang="it-IT"/>
              <a:t>Pagina </a:t>
            </a:r>
            <a:fld id="{267AF221-2EC5-43A4-BB9A-9E1256BC2927}" type="slidenum">
              <a:rPr lang="it-IT" altLang="it-IT"/>
              <a:pPr/>
              <a:t>3</a:t>
            </a:fld>
            <a:endParaRPr lang="it-IT" altLang="it-IT"/>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noChangeArrowheads="1"/>
          </p:cNvSpPr>
          <p:nvPr>
            <p:ph type="title"/>
          </p:nvPr>
        </p:nvSpPr>
        <p:spPr/>
        <p:txBody>
          <a:bodyPr/>
          <a:lstStyle/>
          <a:p>
            <a:pPr algn="just"/>
            <a:r>
              <a:rPr lang="en-US" altLang="it-IT" sz="1800" dirty="0">
                <a:solidFill>
                  <a:srgbClr val="002060"/>
                </a:solidFill>
                <a:latin typeface="Times New Roman" pitchFamily="18" charset="0"/>
                <a:cs typeface="Times New Roman" pitchFamily="18" charset="0"/>
              </a:rPr>
              <a:t>Business taxation </a:t>
            </a:r>
            <a:endParaRPr lang="en-US" altLang="it-IT" sz="1800" dirty="0">
              <a:latin typeface="Times New Roman" pitchFamily="18" charset="0"/>
              <a:cs typeface="Times New Roman" pitchFamily="18" charset="0"/>
            </a:endParaRPr>
          </a:p>
        </p:txBody>
      </p:sp>
      <p:sp>
        <p:nvSpPr>
          <p:cNvPr id="6147" name="Segnaposto contenuto 2"/>
          <p:cNvSpPr>
            <a:spLocks noGrp="1" noChangeArrowheads="1"/>
          </p:cNvSpPr>
          <p:nvPr>
            <p:ph idx="1"/>
          </p:nvPr>
        </p:nvSpPr>
        <p:spPr>
          <a:xfrm>
            <a:off x="1116013" y="1124745"/>
            <a:ext cx="7559675" cy="4742656"/>
          </a:xfrm>
        </p:spPr>
        <p:txBody>
          <a:bodyPr/>
          <a:lstStyle/>
          <a:p>
            <a:pPr>
              <a:buNone/>
            </a:pPr>
            <a:endParaRPr lang="en-US" sz="1400" dirty="0">
              <a:latin typeface="Times New Roman" pitchFamily="18" charset="0"/>
              <a:cs typeface="Times New Roman" pitchFamily="18" charset="0"/>
            </a:endParaRPr>
          </a:p>
          <a:p>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This Directive, as amended by Directive 2003/123/EC, is applicable by each Member State:</a:t>
            </a:r>
          </a:p>
          <a:p>
            <a:pPr algn="just"/>
            <a:endParaRPr lang="en-US" sz="1400" dirty="0">
              <a:latin typeface="Times New Roman" pitchFamily="18" charset="0"/>
              <a:cs typeface="Times New Roman" pitchFamily="18" charset="0"/>
            </a:endParaRPr>
          </a:p>
          <a:p>
            <a:pPr lvl="1" algn="just"/>
            <a:r>
              <a:rPr lang="en-US" sz="1400" b="1" dirty="0">
                <a:latin typeface="Times New Roman" pitchFamily="18" charset="0"/>
                <a:cs typeface="Times New Roman" pitchFamily="18" charset="0"/>
              </a:rPr>
              <a:t>to distributions of profits received by permanent establishments situated in that State of companies of other Member States </a:t>
            </a:r>
            <a:r>
              <a:rPr lang="en-US" sz="1400" dirty="0">
                <a:latin typeface="Times New Roman" pitchFamily="18" charset="0"/>
                <a:cs typeface="Times New Roman" pitchFamily="18" charset="0"/>
              </a:rPr>
              <a:t>which come from their subsidiaries of a Member State other than that where the permanent establishment is situated;</a:t>
            </a:r>
          </a:p>
          <a:p>
            <a:pPr lvl="1" algn="just"/>
            <a:endParaRPr lang="en-US" sz="1400" dirty="0">
              <a:latin typeface="Times New Roman" pitchFamily="18" charset="0"/>
              <a:cs typeface="Times New Roman" pitchFamily="18" charset="0"/>
            </a:endParaRPr>
          </a:p>
          <a:p>
            <a:pPr lvl="1" algn="just"/>
            <a:r>
              <a:rPr lang="en-US" sz="1400" dirty="0">
                <a:latin typeface="Times New Roman" pitchFamily="18" charset="0"/>
                <a:cs typeface="Times New Roman" pitchFamily="18" charset="0"/>
              </a:rPr>
              <a:t>to distributions of profits by companies of that State to permanent establishments situated in another Member State of companies of the </a:t>
            </a:r>
            <a:r>
              <a:rPr lang="en-US" sz="1400" b="1" dirty="0">
                <a:latin typeface="Times New Roman" pitchFamily="18" charset="0"/>
                <a:cs typeface="Times New Roman" pitchFamily="18" charset="0"/>
              </a:rPr>
              <a:t>same Member State </a:t>
            </a:r>
            <a:r>
              <a:rPr lang="en-US" sz="1400" dirty="0">
                <a:latin typeface="Times New Roman" pitchFamily="18" charset="0"/>
                <a:cs typeface="Times New Roman" pitchFamily="18" charset="0"/>
              </a:rPr>
              <a:t>of which they are subsidiaries;</a:t>
            </a:r>
          </a:p>
          <a:p>
            <a:pPr lvl="1" algn="just"/>
            <a:endParaRPr lang="en-US" sz="1400" dirty="0">
              <a:latin typeface="Times New Roman" pitchFamily="18" charset="0"/>
              <a:cs typeface="Times New Roman" pitchFamily="18" charset="0"/>
            </a:endParaRPr>
          </a:p>
          <a:p>
            <a:pPr lvl="1" algn="just"/>
            <a:r>
              <a:rPr lang="en-US" sz="1400" b="1" dirty="0">
                <a:latin typeface="Times New Roman" pitchFamily="18" charset="0"/>
                <a:cs typeface="Times New Roman" pitchFamily="18" charset="0"/>
              </a:rPr>
              <a:t>it does not preclude the application of domestic or agreement-based provisions</a:t>
            </a:r>
            <a:r>
              <a:rPr lang="en-US" sz="1400" dirty="0">
                <a:latin typeface="Times New Roman" pitchFamily="18" charset="0"/>
                <a:cs typeface="Times New Roman" pitchFamily="18" charset="0"/>
              </a:rPr>
              <a:t> required for the prevention of fraud or abuse.</a:t>
            </a:r>
          </a:p>
          <a:p>
            <a:pPr algn="just"/>
            <a:endParaRPr lang="en-US" sz="1400" dirty="0">
              <a:latin typeface="Times New Roman" pitchFamily="18" charset="0"/>
              <a:cs typeface="Times New Roman" pitchFamily="18" charset="0"/>
            </a:endParaRPr>
          </a:p>
          <a:p>
            <a:pPr algn="just"/>
            <a:endParaRPr lang="en-US" sz="1400" dirty="0">
              <a:latin typeface="Times New Roman" pitchFamily="18" charset="0"/>
              <a:cs typeface="Times New Roman" pitchFamily="18" charset="0"/>
            </a:endParaRPr>
          </a:p>
        </p:txBody>
      </p:sp>
      <p:sp>
        <p:nvSpPr>
          <p:cNvPr id="6148" name="Segnaposto data 3"/>
          <p:cNvSpPr>
            <a:spLocks noGrp="1"/>
          </p:cNvSpPr>
          <p:nvPr>
            <p:ph type="dt" sz="quarter" idx="10"/>
          </p:nvPr>
        </p:nvSpPr>
        <p:spPr>
          <a:noFill/>
          <a:ln>
            <a:miter lim="800000"/>
            <a:headEnd/>
            <a:tailEnd/>
          </a:ln>
        </p:spPr>
        <p:txBody>
          <a:bodyPr/>
          <a:lstStyle/>
          <a:p>
            <a:fld id="{970E8285-4E88-4CB0-A52A-8BB3D3C0FC2B}" type="datetime1">
              <a:rPr lang="it-IT" altLang="it-IT" smtClean="0">
                <a:ea typeface="ＭＳ Ｐゴシック" pitchFamily="34" charset="-128"/>
              </a:rPr>
              <a:pPr/>
              <a:t>25/09/2018</a:t>
            </a:fld>
            <a:endParaRPr lang="it-IT" altLang="it-IT">
              <a:ea typeface="ＭＳ Ｐゴシック" pitchFamily="34" charset="-128"/>
            </a:endParaRPr>
          </a:p>
        </p:txBody>
      </p:sp>
      <p:sp>
        <p:nvSpPr>
          <p:cNvPr id="6149" name="Segnaposto piè di pagina 4"/>
          <p:cNvSpPr>
            <a:spLocks noGrp="1"/>
          </p:cNvSpPr>
          <p:nvPr>
            <p:ph type="ftr" sz="quarter" idx="11"/>
          </p:nvPr>
        </p:nvSpPr>
        <p:spPr>
          <a:noFill/>
          <a:ln>
            <a:miter lim="800000"/>
            <a:headEnd/>
            <a:tailEnd/>
          </a:ln>
        </p:spPr>
        <p:txBody>
          <a:bodyPr/>
          <a:lstStyle/>
          <a:p>
            <a:r>
              <a:rPr lang="en-US" altLang="it-IT" dirty="0">
                <a:ea typeface="ＭＳ Ｐゴシック" pitchFamily="34" charset="-128"/>
              </a:rPr>
              <a:t>Direct</a:t>
            </a:r>
            <a:r>
              <a:rPr lang="it-IT" altLang="it-IT" dirty="0">
                <a:ea typeface="ＭＳ Ｐゴシック" pitchFamily="34" charset="-128"/>
              </a:rPr>
              <a:t> Taxes </a:t>
            </a:r>
          </a:p>
        </p:txBody>
      </p:sp>
      <p:sp>
        <p:nvSpPr>
          <p:cNvPr id="6150" name="Segnaposto numero diapositiva 5"/>
          <p:cNvSpPr>
            <a:spLocks noGrp="1"/>
          </p:cNvSpPr>
          <p:nvPr>
            <p:ph type="sldNum" sz="quarter" idx="12"/>
          </p:nvPr>
        </p:nvSpPr>
        <p:spPr>
          <a:noFill/>
          <a:ln>
            <a:miter lim="800000"/>
            <a:headEnd/>
            <a:tailEnd/>
          </a:ln>
        </p:spPr>
        <p:txBody>
          <a:bodyPr/>
          <a:lstStyle/>
          <a:p>
            <a:r>
              <a:rPr lang="it-IT" altLang="it-IT"/>
              <a:t>Pagina </a:t>
            </a:r>
            <a:fld id="{267AF221-2EC5-43A4-BB9A-9E1256BC2927}" type="slidenum">
              <a:rPr lang="it-IT" altLang="it-IT"/>
              <a:pPr/>
              <a:t>4</a:t>
            </a:fld>
            <a:endParaRPr lang="it-IT" altLang="it-IT"/>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noChangeArrowheads="1"/>
          </p:cNvSpPr>
          <p:nvPr>
            <p:ph type="title"/>
          </p:nvPr>
        </p:nvSpPr>
        <p:spPr/>
        <p:txBody>
          <a:bodyPr/>
          <a:lstStyle/>
          <a:p>
            <a:pPr algn="just"/>
            <a:r>
              <a:rPr lang="en-US" altLang="it-IT" sz="1800" dirty="0">
                <a:solidFill>
                  <a:srgbClr val="002060"/>
                </a:solidFill>
                <a:latin typeface="Times New Roman" pitchFamily="18" charset="0"/>
                <a:cs typeface="Times New Roman" pitchFamily="18" charset="0"/>
              </a:rPr>
              <a:t>Business taxation </a:t>
            </a:r>
            <a:endParaRPr lang="en-US" altLang="it-IT" sz="1800" dirty="0">
              <a:latin typeface="Times New Roman" pitchFamily="18" charset="0"/>
              <a:cs typeface="Times New Roman" pitchFamily="18" charset="0"/>
            </a:endParaRPr>
          </a:p>
        </p:txBody>
      </p:sp>
      <p:sp>
        <p:nvSpPr>
          <p:cNvPr id="6147" name="Segnaposto contenuto 2"/>
          <p:cNvSpPr>
            <a:spLocks noGrp="1" noChangeArrowheads="1"/>
          </p:cNvSpPr>
          <p:nvPr>
            <p:ph idx="1"/>
          </p:nvPr>
        </p:nvSpPr>
        <p:spPr>
          <a:xfrm>
            <a:off x="1116013" y="1124745"/>
            <a:ext cx="7559675" cy="4742656"/>
          </a:xfrm>
        </p:spPr>
        <p:txBody>
          <a:bodyPr/>
          <a:lstStyle/>
          <a:p>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The term ”</a:t>
            </a:r>
            <a:r>
              <a:rPr lang="en-US" sz="1400" b="1" i="1" dirty="0">
                <a:latin typeface="Times New Roman" pitchFamily="18" charset="0"/>
                <a:cs typeface="Times New Roman" pitchFamily="18" charset="0"/>
              </a:rPr>
              <a:t>permanent establishment</a:t>
            </a:r>
            <a:r>
              <a:rPr lang="en-US" sz="1400" dirty="0">
                <a:latin typeface="Times New Roman" pitchFamily="18" charset="0"/>
                <a:cs typeface="Times New Roman" pitchFamily="18" charset="0"/>
              </a:rPr>
              <a:t>” means a ”</a:t>
            </a:r>
            <a:r>
              <a:rPr lang="en-US" sz="1400" i="1" u="sng" dirty="0">
                <a:latin typeface="Times New Roman" pitchFamily="18" charset="0"/>
                <a:cs typeface="Times New Roman" pitchFamily="18" charset="0"/>
              </a:rPr>
              <a:t>fixed place of business</a:t>
            </a:r>
            <a:r>
              <a:rPr lang="en-US" sz="1400" dirty="0">
                <a:latin typeface="Times New Roman" pitchFamily="18" charset="0"/>
                <a:cs typeface="Times New Roman" pitchFamily="18" charset="0"/>
              </a:rPr>
              <a:t>” situated in a Member State in which:</a:t>
            </a:r>
          </a:p>
          <a:p>
            <a:pPr algn="just"/>
            <a:r>
              <a:rPr lang="en-US" sz="1400" dirty="0">
                <a:latin typeface="Times New Roman" pitchFamily="18" charset="0"/>
                <a:cs typeface="Times New Roman" pitchFamily="18" charset="0"/>
              </a:rPr>
              <a:t>the business of a company of another Member State is wholly or partly carried on;</a:t>
            </a:r>
          </a:p>
          <a:p>
            <a:pPr algn="just"/>
            <a:r>
              <a:rPr lang="en-US" sz="1400" dirty="0">
                <a:latin typeface="Times New Roman" pitchFamily="18" charset="0"/>
                <a:cs typeface="Times New Roman" pitchFamily="18" charset="0"/>
              </a:rPr>
              <a:t>the profits are subject to tax in the Member State in which it is situated by virtue of a bilateral tax treaty or, in the absence of such a treaty, by virtue of national law.</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The status of ”</a:t>
            </a:r>
            <a:r>
              <a:rPr lang="en-US" sz="1400" b="1" i="1" dirty="0">
                <a:latin typeface="Times New Roman" pitchFamily="18" charset="0"/>
                <a:cs typeface="Times New Roman" pitchFamily="18" charset="0"/>
              </a:rPr>
              <a:t>parent company</a:t>
            </a:r>
            <a:r>
              <a:rPr lang="en-US" sz="1400" dirty="0">
                <a:latin typeface="Times New Roman" pitchFamily="18" charset="0"/>
                <a:cs typeface="Times New Roman" pitchFamily="18" charset="0"/>
              </a:rPr>
              <a:t>” is attributed at least to any ”</a:t>
            </a:r>
            <a:r>
              <a:rPr lang="en-US" sz="1400" i="1" u="sng" dirty="0">
                <a:latin typeface="Times New Roman" pitchFamily="18" charset="0"/>
                <a:cs typeface="Times New Roman" pitchFamily="18" charset="0"/>
              </a:rPr>
              <a:t>company of a Member State</a:t>
            </a:r>
            <a:r>
              <a:rPr lang="en-US" sz="1400" dirty="0">
                <a:latin typeface="Times New Roman" pitchFamily="18" charset="0"/>
                <a:cs typeface="Times New Roman" pitchFamily="18" charset="0"/>
              </a:rPr>
              <a:t>” that has a minimum holding of 20% in the capital of a company of another Member State fulfilling the same conditions.</a:t>
            </a:r>
          </a:p>
          <a:p>
            <a:pPr algn="just"/>
            <a:r>
              <a:rPr lang="en-US" sz="1400" dirty="0">
                <a:latin typeface="Times New Roman" pitchFamily="18" charset="0"/>
                <a:cs typeface="Times New Roman" pitchFamily="18" charset="0"/>
              </a:rPr>
              <a:t>Such status is also attributed, under the same conditions, to a ”</a:t>
            </a:r>
            <a:r>
              <a:rPr lang="en-US" sz="1400" i="1" u="sng" dirty="0">
                <a:latin typeface="Times New Roman" pitchFamily="18" charset="0"/>
                <a:cs typeface="Times New Roman" pitchFamily="18" charset="0"/>
              </a:rPr>
              <a:t>company of a Member State</a:t>
            </a:r>
            <a:r>
              <a:rPr lang="en-US" sz="1400" dirty="0">
                <a:latin typeface="Times New Roman" pitchFamily="18" charset="0"/>
                <a:cs typeface="Times New Roman" pitchFamily="18" charset="0"/>
              </a:rPr>
              <a:t>” which has a minimum holding of 20% (15% from 2007 and 10% from 2009) in the capital of a company of the same Member State, held in whole or in part by a ”</a:t>
            </a:r>
            <a:r>
              <a:rPr lang="en-US" sz="1400" i="1" dirty="0">
                <a:latin typeface="Times New Roman" pitchFamily="18" charset="0"/>
                <a:cs typeface="Times New Roman" pitchFamily="18" charset="0"/>
              </a:rPr>
              <a:t>permanent establishment</a:t>
            </a:r>
            <a:r>
              <a:rPr lang="en-US" sz="1400" dirty="0">
                <a:latin typeface="Times New Roman" pitchFamily="18" charset="0"/>
                <a:cs typeface="Times New Roman" pitchFamily="18" charset="0"/>
              </a:rPr>
              <a:t>” of the former company situated in another Member State.</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a:t>
            </a:r>
            <a:r>
              <a:rPr lang="en-US" sz="1400" b="1" dirty="0">
                <a:latin typeface="Times New Roman" pitchFamily="18" charset="0"/>
                <a:cs typeface="Times New Roman" pitchFamily="18" charset="0"/>
              </a:rPr>
              <a:t>Subsidiary”</a:t>
            </a:r>
            <a:r>
              <a:rPr lang="en-US" sz="1400" dirty="0">
                <a:latin typeface="Times New Roman" pitchFamily="18" charset="0"/>
                <a:cs typeface="Times New Roman" pitchFamily="18" charset="0"/>
              </a:rPr>
              <a:t> means a company whose capital includes a minimum holding of 20%.</a:t>
            </a:r>
          </a:p>
          <a:p>
            <a:endParaRPr lang="en-US" sz="1400" dirty="0">
              <a:latin typeface="Times New Roman" pitchFamily="18" charset="0"/>
              <a:cs typeface="Times New Roman" pitchFamily="18" charset="0"/>
            </a:endParaRPr>
          </a:p>
          <a:p>
            <a:endParaRPr lang="en-US" sz="1400" dirty="0">
              <a:latin typeface="Times New Roman" pitchFamily="18" charset="0"/>
              <a:cs typeface="Times New Roman" pitchFamily="18" charset="0"/>
            </a:endParaRPr>
          </a:p>
        </p:txBody>
      </p:sp>
      <p:sp>
        <p:nvSpPr>
          <p:cNvPr id="6148" name="Segnaposto data 3"/>
          <p:cNvSpPr>
            <a:spLocks noGrp="1"/>
          </p:cNvSpPr>
          <p:nvPr>
            <p:ph type="dt" sz="quarter" idx="10"/>
          </p:nvPr>
        </p:nvSpPr>
        <p:spPr>
          <a:noFill/>
          <a:ln>
            <a:miter lim="800000"/>
            <a:headEnd/>
            <a:tailEnd/>
          </a:ln>
        </p:spPr>
        <p:txBody>
          <a:bodyPr/>
          <a:lstStyle/>
          <a:p>
            <a:fld id="{970E8285-4E88-4CB0-A52A-8BB3D3C0FC2B}" type="datetime1">
              <a:rPr lang="it-IT" altLang="it-IT" smtClean="0">
                <a:ea typeface="ＭＳ Ｐゴシック" pitchFamily="34" charset="-128"/>
              </a:rPr>
              <a:pPr/>
              <a:t>25/09/2018</a:t>
            </a:fld>
            <a:endParaRPr lang="it-IT" altLang="it-IT">
              <a:ea typeface="ＭＳ Ｐゴシック" pitchFamily="34" charset="-128"/>
            </a:endParaRPr>
          </a:p>
        </p:txBody>
      </p:sp>
      <p:sp>
        <p:nvSpPr>
          <p:cNvPr id="6149" name="Segnaposto piè di pagina 4"/>
          <p:cNvSpPr>
            <a:spLocks noGrp="1"/>
          </p:cNvSpPr>
          <p:nvPr>
            <p:ph type="ftr" sz="quarter" idx="11"/>
          </p:nvPr>
        </p:nvSpPr>
        <p:spPr>
          <a:noFill/>
          <a:ln>
            <a:miter lim="800000"/>
            <a:headEnd/>
            <a:tailEnd/>
          </a:ln>
        </p:spPr>
        <p:txBody>
          <a:bodyPr/>
          <a:lstStyle/>
          <a:p>
            <a:r>
              <a:rPr lang="en-US" altLang="it-IT" dirty="0">
                <a:ea typeface="ＭＳ Ｐゴシック" pitchFamily="34" charset="-128"/>
              </a:rPr>
              <a:t>Direct</a:t>
            </a:r>
            <a:r>
              <a:rPr lang="it-IT" altLang="it-IT" dirty="0">
                <a:ea typeface="ＭＳ Ｐゴシック" pitchFamily="34" charset="-128"/>
              </a:rPr>
              <a:t> Taxes </a:t>
            </a:r>
          </a:p>
        </p:txBody>
      </p:sp>
      <p:sp>
        <p:nvSpPr>
          <p:cNvPr id="6150" name="Segnaposto numero diapositiva 5"/>
          <p:cNvSpPr>
            <a:spLocks noGrp="1"/>
          </p:cNvSpPr>
          <p:nvPr>
            <p:ph type="sldNum" sz="quarter" idx="12"/>
          </p:nvPr>
        </p:nvSpPr>
        <p:spPr>
          <a:noFill/>
          <a:ln>
            <a:miter lim="800000"/>
            <a:headEnd/>
            <a:tailEnd/>
          </a:ln>
        </p:spPr>
        <p:txBody>
          <a:bodyPr/>
          <a:lstStyle/>
          <a:p>
            <a:r>
              <a:rPr lang="it-IT" altLang="it-IT"/>
              <a:t>Pagina </a:t>
            </a:r>
            <a:fld id="{267AF221-2EC5-43A4-BB9A-9E1256BC2927}" type="slidenum">
              <a:rPr lang="it-IT" altLang="it-IT"/>
              <a:pPr/>
              <a:t>5</a:t>
            </a:fld>
            <a:endParaRPr lang="it-IT" altLang="it-IT"/>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noChangeArrowheads="1"/>
          </p:cNvSpPr>
          <p:nvPr>
            <p:ph type="title"/>
          </p:nvPr>
        </p:nvSpPr>
        <p:spPr/>
        <p:txBody>
          <a:bodyPr/>
          <a:lstStyle/>
          <a:p>
            <a:pPr algn="just"/>
            <a:r>
              <a:rPr lang="en-US" altLang="it-IT" sz="1800" dirty="0">
                <a:solidFill>
                  <a:srgbClr val="002060"/>
                </a:solidFill>
                <a:latin typeface="Times New Roman" pitchFamily="18" charset="0"/>
                <a:cs typeface="Times New Roman" pitchFamily="18" charset="0"/>
              </a:rPr>
              <a:t>Business taxation </a:t>
            </a:r>
            <a:endParaRPr lang="en-US" altLang="it-IT" sz="1800" dirty="0">
              <a:latin typeface="Times New Roman" pitchFamily="18" charset="0"/>
              <a:cs typeface="Times New Roman" pitchFamily="18" charset="0"/>
            </a:endParaRPr>
          </a:p>
        </p:txBody>
      </p:sp>
      <p:sp>
        <p:nvSpPr>
          <p:cNvPr id="6147" name="Segnaposto contenuto 2"/>
          <p:cNvSpPr>
            <a:spLocks noGrp="1" noChangeArrowheads="1"/>
          </p:cNvSpPr>
          <p:nvPr>
            <p:ph idx="1"/>
          </p:nvPr>
        </p:nvSpPr>
        <p:spPr>
          <a:xfrm>
            <a:off x="1116013" y="1124745"/>
            <a:ext cx="7559675" cy="4742656"/>
          </a:xfrm>
        </p:spPr>
        <p:txBody>
          <a:bodyPr/>
          <a:lstStyle/>
          <a:p>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Member States may:</a:t>
            </a:r>
          </a:p>
          <a:p>
            <a:pPr lvl="1" algn="just"/>
            <a:r>
              <a:rPr lang="en-US" sz="1400" b="1" dirty="0">
                <a:latin typeface="Times New Roman" pitchFamily="18" charset="0"/>
                <a:cs typeface="Times New Roman" pitchFamily="18" charset="0"/>
              </a:rPr>
              <a:t>replace</a:t>
            </a:r>
            <a:r>
              <a:rPr lang="en-US" sz="1400" dirty="0">
                <a:latin typeface="Times New Roman" pitchFamily="18" charset="0"/>
                <a:cs typeface="Times New Roman" pitchFamily="18" charset="0"/>
              </a:rPr>
              <a:t> the criterion of a holding in the capital by that of a holding of voting rights;</a:t>
            </a:r>
          </a:p>
          <a:p>
            <a:pPr lvl="1" algn="just"/>
            <a:r>
              <a:rPr lang="en-US" sz="1400" b="1" dirty="0">
                <a:latin typeface="Times New Roman" pitchFamily="18" charset="0"/>
                <a:cs typeface="Times New Roman" pitchFamily="18" charset="0"/>
              </a:rPr>
              <a:t>not apply the Directive </a:t>
            </a:r>
            <a:r>
              <a:rPr lang="en-US" sz="1400" dirty="0">
                <a:latin typeface="Times New Roman" pitchFamily="18" charset="0"/>
                <a:cs typeface="Times New Roman" pitchFamily="18" charset="0"/>
              </a:rPr>
              <a:t>to those of their companies which do not maintain holdings qualifying them as parent companies or to those of their companies in which a company of another Member State does not maintain such a holding.</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Until the date of effective entry into force of a common system of company taxation, Member States must apply the following rules.</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Where a parent company or its permanent establishment, by virtue of the association of the parent company with its subsidiary, receives distributed profits, the State of the parent company and the State of its permanent establishment must, except when the subsidiary is liquidated, either:</a:t>
            </a:r>
          </a:p>
          <a:p>
            <a:pPr lvl="1" algn="just"/>
            <a:r>
              <a:rPr lang="en-US" sz="1400" dirty="0">
                <a:latin typeface="Times New Roman" pitchFamily="18" charset="0"/>
                <a:cs typeface="Times New Roman" pitchFamily="18" charset="0"/>
              </a:rPr>
              <a:t>refrain from taxing such profits, or</a:t>
            </a:r>
          </a:p>
          <a:p>
            <a:pPr lvl="1" algn="just"/>
            <a:r>
              <a:rPr lang="en-US" sz="1400" dirty="0">
                <a:latin typeface="Times New Roman" pitchFamily="18" charset="0"/>
                <a:cs typeface="Times New Roman" pitchFamily="18" charset="0"/>
              </a:rPr>
              <a:t>tax such profits while authorizing the parent company and the permanent establishment to deduct from the amount of tax due that fraction of the corporation tax related to those profits and paid by the subsidiary and any lower-tier subsidiary (subject to the above conditions relating to the definition and minimum percentage holding).</a:t>
            </a:r>
          </a:p>
          <a:p>
            <a:endParaRPr lang="en-US" sz="1400" dirty="0">
              <a:latin typeface="Times New Roman" pitchFamily="18" charset="0"/>
              <a:cs typeface="Times New Roman" pitchFamily="18" charset="0"/>
            </a:endParaRPr>
          </a:p>
          <a:p>
            <a:endParaRPr lang="en-US" sz="1400" dirty="0">
              <a:latin typeface="Times New Roman" pitchFamily="18" charset="0"/>
              <a:cs typeface="Times New Roman" pitchFamily="18" charset="0"/>
            </a:endParaRPr>
          </a:p>
        </p:txBody>
      </p:sp>
      <p:sp>
        <p:nvSpPr>
          <p:cNvPr id="6148" name="Segnaposto data 3"/>
          <p:cNvSpPr>
            <a:spLocks noGrp="1"/>
          </p:cNvSpPr>
          <p:nvPr>
            <p:ph type="dt" sz="quarter" idx="10"/>
          </p:nvPr>
        </p:nvSpPr>
        <p:spPr>
          <a:noFill/>
          <a:ln>
            <a:miter lim="800000"/>
            <a:headEnd/>
            <a:tailEnd/>
          </a:ln>
        </p:spPr>
        <p:txBody>
          <a:bodyPr/>
          <a:lstStyle/>
          <a:p>
            <a:fld id="{970E8285-4E88-4CB0-A52A-8BB3D3C0FC2B}" type="datetime1">
              <a:rPr lang="it-IT" altLang="it-IT" smtClean="0">
                <a:ea typeface="ＭＳ Ｐゴシック" pitchFamily="34" charset="-128"/>
              </a:rPr>
              <a:pPr/>
              <a:t>25/09/2018</a:t>
            </a:fld>
            <a:endParaRPr lang="it-IT" altLang="it-IT">
              <a:ea typeface="ＭＳ Ｐゴシック" pitchFamily="34" charset="-128"/>
            </a:endParaRPr>
          </a:p>
        </p:txBody>
      </p:sp>
      <p:sp>
        <p:nvSpPr>
          <p:cNvPr id="6149" name="Segnaposto piè di pagina 4"/>
          <p:cNvSpPr>
            <a:spLocks noGrp="1"/>
          </p:cNvSpPr>
          <p:nvPr>
            <p:ph type="ftr" sz="quarter" idx="11"/>
          </p:nvPr>
        </p:nvSpPr>
        <p:spPr>
          <a:noFill/>
          <a:ln>
            <a:miter lim="800000"/>
            <a:headEnd/>
            <a:tailEnd/>
          </a:ln>
        </p:spPr>
        <p:txBody>
          <a:bodyPr/>
          <a:lstStyle/>
          <a:p>
            <a:r>
              <a:rPr lang="en-US" altLang="it-IT" dirty="0">
                <a:ea typeface="ＭＳ Ｐゴシック" pitchFamily="34" charset="-128"/>
              </a:rPr>
              <a:t>Direct</a:t>
            </a:r>
            <a:r>
              <a:rPr lang="it-IT" altLang="it-IT" dirty="0">
                <a:ea typeface="ＭＳ Ｐゴシック" pitchFamily="34" charset="-128"/>
              </a:rPr>
              <a:t> Taxes </a:t>
            </a:r>
          </a:p>
        </p:txBody>
      </p:sp>
      <p:sp>
        <p:nvSpPr>
          <p:cNvPr id="6150" name="Segnaposto numero diapositiva 5"/>
          <p:cNvSpPr>
            <a:spLocks noGrp="1"/>
          </p:cNvSpPr>
          <p:nvPr>
            <p:ph type="sldNum" sz="quarter" idx="12"/>
          </p:nvPr>
        </p:nvSpPr>
        <p:spPr>
          <a:noFill/>
          <a:ln>
            <a:miter lim="800000"/>
            <a:headEnd/>
            <a:tailEnd/>
          </a:ln>
        </p:spPr>
        <p:txBody>
          <a:bodyPr/>
          <a:lstStyle/>
          <a:p>
            <a:r>
              <a:rPr lang="it-IT" altLang="it-IT"/>
              <a:t>Pagina </a:t>
            </a:r>
            <a:fld id="{267AF221-2EC5-43A4-BB9A-9E1256BC2927}" type="slidenum">
              <a:rPr lang="it-IT" altLang="it-IT"/>
              <a:pPr/>
              <a:t>6</a:t>
            </a:fld>
            <a:endParaRPr lang="it-IT" altLang="it-IT"/>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noChangeArrowheads="1"/>
          </p:cNvSpPr>
          <p:nvPr>
            <p:ph type="title"/>
          </p:nvPr>
        </p:nvSpPr>
        <p:spPr/>
        <p:txBody>
          <a:bodyPr/>
          <a:lstStyle/>
          <a:p>
            <a:pPr algn="just"/>
            <a:r>
              <a:rPr lang="en-US" altLang="it-IT" sz="1800" dirty="0">
                <a:solidFill>
                  <a:srgbClr val="002060"/>
                </a:solidFill>
                <a:latin typeface="Times New Roman" pitchFamily="18" charset="0"/>
                <a:cs typeface="Times New Roman" pitchFamily="18" charset="0"/>
              </a:rPr>
              <a:t>Business taxation </a:t>
            </a:r>
            <a:endParaRPr lang="en-US" altLang="it-IT" sz="1800" dirty="0">
              <a:latin typeface="Times New Roman" pitchFamily="18" charset="0"/>
              <a:cs typeface="Times New Roman" pitchFamily="18" charset="0"/>
            </a:endParaRPr>
          </a:p>
        </p:txBody>
      </p:sp>
      <p:sp>
        <p:nvSpPr>
          <p:cNvPr id="6147" name="Segnaposto contenuto 2"/>
          <p:cNvSpPr>
            <a:spLocks noGrp="1" noChangeArrowheads="1"/>
          </p:cNvSpPr>
          <p:nvPr>
            <p:ph idx="1"/>
          </p:nvPr>
        </p:nvSpPr>
        <p:spPr>
          <a:xfrm>
            <a:off x="1116013" y="1124745"/>
            <a:ext cx="7559675" cy="4742656"/>
          </a:xfrm>
        </p:spPr>
        <p:txBody>
          <a:bodyPr/>
          <a:lstStyle/>
          <a:p>
            <a:pPr>
              <a:buNone/>
            </a:pPr>
            <a:endParaRPr lang="en-US" sz="1400" dirty="0">
              <a:latin typeface="Times New Roman" pitchFamily="18" charset="0"/>
              <a:cs typeface="Times New Roman" pitchFamily="18" charset="0"/>
            </a:endParaRPr>
          </a:p>
          <a:p>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The Directive also provides for the tax to be offset by the parent company to be determined in such a way (including the taxes paid by lower-tier subsidiaries) as </a:t>
            </a:r>
            <a:r>
              <a:rPr lang="en-US" sz="1400" b="1" dirty="0">
                <a:latin typeface="Times New Roman" pitchFamily="18" charset="0"/>
                <a:cs typeface="Times New Roman" pitchFamily="18" charset="0"/>
              </a:rPr>
              <a:t>to totally eliminate double taxation. </a:t>
            </a:r>
            <a:r>
              <a:rPr lang="en-US" sz="1400" dirty="0">
                <a:latin typeface="Times New Roman" pitchFamily="18" charset="0"/>
                <a:cs typeface="Times New Roman" pitchFamily="18" charset="0"/>
              </a:rPr>
              <a:t>In this way, even without a common system for double taxation, the Directive </a:t>
            </a:r>
            <a:r>
              <a:rPr lang="en-US" sz="1400" b="1" dirty="0">
                <a:latin typeface="Times New Roman" pitchFamily="18" charset="0"/>
                <a:cs typeface="Times New Roman" pitchFamily="18" charset="0"/>
              </a:rPr>
              <a:t>includes in the tax to be deducted from the parent company's profits all the taxes paid by the subsidiaries in the different Member States.</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Member States retain the option of providing that any charges relating to the holding and any losses resulting from the distribution of the profits of the subsidiary may not be deducted from the taxable profits of the parent company.</a:t>
            </a:r>
          </a:p>
          <a:p>
            <a:pPr algn="just"/>
            <a:endParaRPr lang="en-US" sz="1400" dirty="0">
              <a:latin typeface="Times New Roman" pitchFamily="18" charset="0"/>
              <a:cs typeface="Times New Roman" pitchFamily="18" charset="0"/>
            </a:endParaRPr>
          </a:p>
          <a:p>
            <a:pPr algn="just"/>
            <a:r>
              <a:rPr lang="en-US" sz="1400" u="sng" dirty="0">
                <a:latin typeface="Times New Roman" pitchFamily="18" charset="0"/>
                <a:cs typeface="Times New Roman" pitchFamily="18" charset="0"/>
              </a:rPr>
              <a:t>Profits distributed by a subsidiary company to its parent company are exempt from withholding tax.</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The Member State of a parent company may not charge withholding tax on the profits that such a company receives from a subsidiary.</a:t>
            </a:r>
          </a:p>
          <a:p>
            <a:pPr algn="just"/>
            <a:endParaRPr lang="en-US" sz="1400" dirty="0">
              <a:latin typeface="Times New Roman" pitchFamily="18" charset="0"/>
              <a:cs typeface="Times New Roman" pitchFamily="18" charset="0"/>
            </a:endParaRPr>
          </a:p>
          <a:p>
            <a:endParaRPr lang="en-US" sz="1400" dirty="0">
              <a:latin typeface="Times New Roman" pitchFamily="18" charset="0"/>
              <a:cs typeface="Times New Roman" pitchFamily="18" charset="0"/>
            </a:endParaRPr>
          </a:p>
        </p:txBody>
      </p:sp>
      <p:sp>
        <p:nvSpPr>
          <p:cNvPr id="6148" name="Segnaposto data 3"/>
          <p:cNvSpPr>
            <a:spLocks noGrp="1"/>
          </p:cNvSpPr>
          <p:nvPr>
            <p:ph type="dt" sz="quarter" idx="10"/>
          </p:nvPr>
        </p:nvSpPr>
        <p:spPr>
          <a:noFill/>
          <a:ln>
            <a:miter lim="800000"/>
            <a:headEnd/>
            <a:tailEnd/>
          </a:ln>
        </p:spPr>
        <p:txBody>
          <a:bodyPr/>
          <a:lstStyle/>
          <a:p>
            <a:fld id="{970E8285-4E88-4CB0-A52A-8BB3D3C0FC2B}" type="datetime1">
              <a:rPr lang="it-IT" altLang="it-IT" smtClean="0">
                <a:ea typeface="ＭＳ Ｐゴシック" pitchFamily="34" charset="-128"/>
              </a:rPr>
              <a:pPr/>
              <a:t>25/09/2018</a:t>
            </a:fld>
            <a:endParaRPr lang="it-IT" altLang="it-IT">
              <a:ea typeface="ＭＳ Ｐゴシック" pitchFamily="34" charset="-128"/>
            </a:endParaRPr>
          </a:p>
        </p:txBody>
      </p:sp>
      <p:sp>
        <p:nvSpPr>
          <p:cNvPr id="6149" name="Segnaposto piè di pagina 4"/>
          <p:cNvSpPr>
            <a:spLocks noGrp="1"/>
          </p:cNvSpPr>
          <p:nvPr>
            <p:ph type="ftr" sz="quarter" idx="11"/>
          </p:nvPr>
        </p:nvSpPr>
        <p:spPr>
          <a:noFill/>
          <a:ln>
            <a:miter lim="800000"/>
            <a:headEnd/>
            <a:tailEnd/>
          </a:ln>
        </p:spPr>
        <p:txBody>
          <a:bodyPr/>
          <a:lstStyle/>
          <a:p>
            <a:r>
              <a:rPr lang="en-US" altLang="it-IT" dirty="0">
                <a:ea typeface="ＭＳ Ｐゴシック" pitchFamily="34" charset="-128"/>
              </a:rPr>
              <a:t>Direct</a:t>
            </a:r>
            <a:r>
              <a:rPr lang="it-IT" altLang="it-IT" dirty="0">
                <a:ea typeface="ＭＳ Ｐゴシック" pitchFamily="34" charset="-128"/>
              </a:rPr>
              <a:t> Taxes </a:t>
            </a:r>
          </a:p>
        </p:txBody>
      </p:sp>
      <p:sp>
        <p:nvSpPr>
          <p:cNvPr id="6150" name="Segnaposto numero diapositiva 5"/>
          <p:cNvSpPr>
            <a:spLocks noGrp="1"/>
          </p:cNvSpPr>
          <p:nvPr>
            <p:ph type="sldNum" sz="quarter" idx="12"/>
          </p:nvPr>
        </p:nvSpPr>
        <p:spPr>
          <a:noFill/>
          <a:ln>
            <a:miter lim="800000"/>
            <a:headEnd/>
            <a:tailEnd/>
          </a:ln>
        </p:spPr>
        <p:txBody>
          <a:bodyPr/>
          <a:lstStyle/>
          <a:p>
            <a:r>
              <a:rPr lang="it-IT" altLang="it-IT"/>
              <a:t>Pagina </a:t>
            </a:r>
            <a:fld id="{267AF221-2EC5-43A4-BB9A-9E1256BC2927}" type="slidenum">
              <a:rPr lang="it-IT" altLang="it-IT"/>
              <a:pPr/>
              <a:t>7</a:t>
            </a:fld>
            <a:endParaRPr lang="it-IT" altLang="it-IT"/>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noChangeArrowheads="1"/>
          </p:cNvSpPr>
          <p:nvPr>
            <p:ph type="title"/>
          </p:nvPr>
        </p:nvSpPr>
        <p:spPr/>
        <p:txBody>
          <a:bodyPr/>
          <a:lstStyle/>
          <a:p>
            <a:pPr algn="just"/>
            <a:r>
              <a:rPr lang="en-US" altLang="it-IT" sz="1800" dirty="0">
                <a:solidFill>
                  <a:srgbClr val="002060"/>
                </a:solidFill>
                <a:latin typeface="Times New Roman" pitchFamily="18" charset="0"/>
                <a:cs typeface="Times New Roman" pitchFamily="18" charset="0"/>
              </a:rPr>
              <a:t>Business taxation </a:t>
            </a:r>
            <a:endParaRPr lang="en-US" altLang="it-IT" sz="1800" dirty="0">
              <a:latin typeface="Times New Roman" pitchFamily="18" charset="0"/>
              <a:cs typeface="Times New Roman" pitchFamily="18" charset="0"/>
            </a:endParaRPr>
          </a:p>
        </p:txBody>
      </p:sp>
      <p:sp>
        <p:nvSpPr>
          <p:cNvPr id="6147" name="Segnaposto contenuto 2"/>
          <p:cNvSpPr>
            <a:spLocks noGrp="1" noChangeArrowheads="1"/>
          </p:cNvSpPr>
          <p:nvPr>
            <p:ph idx="1"/>
          </p:nvPr>
        </p:nvSpPr>
        <p:spPr>
          <a:xfrm>
            <a:off x="1116013" y="1124745"/>
            <a:ext cx="7559675" cy="4742656"/>
          </a:xfrm>
        </p:spPr>
        <p:txBody>
          <a:bodyPr/>
          <a:lstStyle/>
          <a:p>
            <a:pPr algn="just"/>
            <a:r>
              <a:rPr lang="en-US" sz="1400" dirty="0">
                <a:latin typeface="Times New Roman" pitchFamily="18" charset="0"/>
                <a:cs typeface="Times New Roman" pitchFamily="18" charset="0"/>
              </a:rPr>
              <a:t>Whereas mergers, divisions, transfers of assets and exchanges of shares concerning companies of different Member States may be necessary in order to create within the Community conditions analogous to those of an internal market and in order thus to ensure the establishment and effective functioning of the common market; </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Whereas such operations ought not to be hampered by restrictions, disadvantages or distortions arising in particular from the tax provisions of the Member States; </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Whereas to that end it is necessary to introduce with respect to such operations tax rules which are neutral from the point of view of competition, in order to allow enterprises to adapt to the requirements of the common market, to increase their productivity and to improve their competitive strength at the international level;</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Whereas tax provisions disadvantage such operations, in comparison with those concerning companies of the same Member State; whereas it is necessary to remove such disadvantages;</a:t>
            </a:r>
          </a:p>
          <a:p>
            <a:pPr algn="just"/>
            <a:endParaRPr lang="en-US" sz="1400" dirty="0">
              <a:latin typeface="Times New Roman" pitchFamily="18" charset="0"/>
              <a:cs typeface="Times New Roman" pitchFamily="18" charset="0"/>
            </a:endParaRPr>
          </a:p>
          <a:p>
            <a:pPr algn="just"/>
            <a:r>
              <a:rPr lang="en-US" sz="1400" u="sng" dirty="0">
                <a:latin typeface="Times New Roman" pitchFamily="18" charset="0"/>
                <a:cs typeface="Times New Roman" pitchFamily="18" charset="0"/>
              </a:rPr>
              <a:t>The Council of the European Communities has adopted </a:t>
            </a:r>
            <a:r>
              <a:rPr lang="en-US" sz="1400" b="1" dirty="0">
                <a:latin typeface="Times New Roman" pitchFamily="18" charset="0"/>
                <a:cs typeface="Times New Roman" pitchFamily="18" charset="0"/>
              </a:rPr>
              <a:t>the Directive of 23 July 1990 </a:t>
            </a:r>
            <a:r>
              <a:rPr lang="en-US" sz="1400" dirty="0">
                <a:latin typeface="Times New Roman" pitchFamily="18" charset="0"/>
                <a:cs typeface="Times New Roman" pitchFamily="18" charset="0"/>
              </a:rPr>
              <a:t>on the common system of taxation applicable to </a:t>
            </a:r>
            <a:r>
              <a:rPr lang="en-US" sz="1400" b="1" dirty="0">
                <a:latin typeface="Times New Roman" pitchFamily="18" charset="0"/>
                <a:cs typeface="Times New Roman" pitchFamily="18" charset="0"/>
              </a:rPr>
              <a:t>mergers, divisions, transfers of assets and exchanges of shares concerning companies </a:t>
            </a:r>
            <a:r>
              <a:rPr lang="en-US" sz="1400" dirty="0">
                <a:latin typeface="Times New Roman" pitchFamily="18" charset="0"/>
                <a:cs typeface="Times New Roman" pitchFamily="18" charset="0"/>
              </a:rPr>
              <a:t>of different Member States (</a:t>
            </a:r>
            <a:r>
              <a:rPr lang="en-US" sz="1400" b="1" dirty="0">
                <a:latin typeface="Times New Roman" pitchFamily="18" charset="0"/>
                <a:cs typeface="Times New Roman" pitchFamily="18" charset="0"/>
              </a:rPr>
              <a:t>90/434/EEC</a:t>
            </a:r>
            <a:r>
              <a:rPr lang="en-US" sz="1400" dirty="0">
                <a:latin typeface="Times New Roman" pitchFamily="18" charset="0"/>
                <a:cs typeface="Times New Roman" pitchFamily="18" charset="0"/>
              </a:rPr>
              <a:t>).</a:t>
            </a:r>
          </a:p>
          <a:p>
            <a:endParaRPr lang="en-US" sz="1400" dirty="0">
              <a:latin typeface="Times New Roman" pitchFamily="18" charset="0"/>
              <a:cs typeface="Times New Roman" pitchFamily="18" charset="0"/>
            </a:endParaRPr>
          </a:p>
          <a:p>
            <a:endParaRPr lang="en-US" sz="1400" dirty="0">
              <a:latin typeface="Times New Roman" pitchFamily="18" charset="0"/>
              <a:cs typeface="Times New Roman" pitchFamily="18" charset="0"/>
            </a:endParaRPr>
          </a:p>
        </p:txBody>
      </p:sp>
      <p:sp>
        <p:nvSpPr>
          <p:cNvPr id="6148" name="Segnaposto data 3"/>
          <p:cNvSpPr>
            <a:spLocks noGrp="1"/>
          </p:cNvSpPr>
          <p:nvPr>
            <p:ph type="dt" sz="quarter" idx="10"/>
          </p:nvPr>
        </p:nvSpPr>
        <p:spPr>
          <a:noFill/>
          <a:ln>
            <a:miter lim="800000"/>
            <a:headEnd/>
            <a:tailEnd/>
          </a:ln>
        </p:spPr>
        <p:txBody>
          <a:bodyPr/>
          <a:lstStyle/>
          <a:p>
            <a:fld id="{970E8285-4E88-4CB0-A52A-8BB3D3C0FC2B}" type="datetime1">
              <a:rPr lang="it-IT" altLang="it-IT" smtClean="0">
                <a:ea typeface="ＭＳ Ｐゴシック" pitchFamily="34" charset="-128"/>
              </a:rPr>
              <a:pPr/>
              <a:t>25/09/2018</a:t>
            </a:fld>
            <a:endParaRPr lang="it-IT" altLang="it-IT">
              <a:ea typeface="ＭＳ Ｐゴシック" pitchFamily="34" charset="-128"/>
            </a:endParaRPr>
          </a:p>
        </p:txBody>
      </p:sp>
      <p:sp>
        <p:nvSpPr>
          <p:cNvPr id="6149" name="Segnaposto piè di pagina 4"/>
          <p:cNvSpPr>
            <a:spLocks noGrp="1"/>
          </p:cNvSpPr>
          <p:nvPr>
            <p:ph type="ftr" sz="quarter" idx="11"/>
          </p:nvPr>
        </p:nvSpPr>
        <p:spPr>
          <a:noFill/>
          <a:ln>
            <a:miter lim="800000"/>
            <a:headEnd/>
            <a:tailEnd/>
          </a:ln>
        </p:spPr>
        <p:txBody>
          <a:bodyPr/>
          <a:lstStyle/>
          <a:p>
            <a:r>
              <a:rPr lang="en-US" altLang="it-IT" dirty="0">
                <a:ea typeface="ＭＳ Ｐゴシック" pitchFamily="34" charset="-128"/>
              </a:rPr>
              <a:t>Direct</a:t>
            </a:r>
            <a:r>
              <a:rPr lang="it-IT" altLang="it-IT" dirty="0">
                <a:ea typeface="ＭＳ Ｐゴシック" pitchFamily="34" charset="-128"/>
              </a:rPr>
              <a:t> Taxes </a:t>
            </a:r>
          </a:p>
        </p:txBody>
      </p:sp>
      <p:sp>
        <p:nvSpPr>
          <p:cNvPr id="6150" name="Segnaposto numero diapositiva 5"/>
          <p:cNvSpPr>
            <a:spLocks noGrp="1"/>
          </p:cNvSpPr>
          <p:nvPr>
            <p:ph type="sldNum" sz="quarter" idx="12"/>
          </p:nvPr>
        </p:nvSpPr>
        <p:spPr>
          <a:noFill/>
          <a:ln>
            <a:miter lim="800000"/>
            <a:headEnd/>
            <a:tailEnd/>
          </a:ln>
        </p:spPr>
        <p:txBody>
          <a:bodyPr/>
          <a:lstStyle/>
          <a:p>
            <a:r>
              <a:rPr lang="it-IT" altLang="it-IT"/>
              <a:t>Pagina </a:t>
            </a:r>
            <a:fld id="{267AF221-2EC5-43A4-BB9A-9E1256BC2927}" type="slidenum">
              <a:rPr lang="it-IT" altLang="it-IT"/>
              <a:pPr/>
              <a:t>8</a:t>
            </a:fld>
            <a:endParaRPr lang="it-IT" altLang="it-IT"/>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noChangeArrowheads="1"/>
          </p:cNvSpPr>
          <p:nvPr>
            <p:ph type="title"/>
          </p:nvPr>
        </p:nvSpPr>
        <p:spPr/>
        <p:txBody>
          <a:bodyPr/>
          <a:lstStyle/>
          <a:p>
            <a:pPr algn="just"/>
            <a:r>
              <a:rPr lang="en-US" altLang="it-IT" sz="1800" dirty="0">
                <a:solidFill>
                  <a:srgbClr val="002060"/>
                </a:solidFill>
                <a:latin typeface="Times New Roman" pitchFamily="18" charset="0"/>
                <a:cs typeface="Times New Roman" pitchFamily="18" charset="0"/>
              </a:rPr>
              <a:t>Business taxation </a:t>
            </a:r>
            <a:endParaRPr lang="en-US" altLang="it-IT" sz="1800" dirty="0">
              <a:latin typeface="Times New Roman" pitchFamily="18" charset="0"/>
              <a:cs typeface="Times New Roman" pitchFamily="18" charset="0"/>
            </a:endParaRPr>
          </a:p>
        </p:txBody>
      </p:sp>
      <p:sp>
        <p:nvSpPr>
          <p:cNvPr id="6147" name="Segnaposto contenuto 2"/>
          <p:cNvSpPr>
            <a:spLocks noGrp="1" noChangeArrowheads="1"/>
          </p:cNvSpPr>
          <p:nvPr>
            <p:ph idx="1"/>
          </p:nvPr>
        </p:nvSpPr>
        <p:spPr>
          <a:xfrm>
            <a:off x="1116013" y="1124745"/>
            <a:ext cx="7559675" cy="4742656"/>
          </a:xfrm>
        </p:spPr>
        <p:txBody>
          <a:bodyPr/>
          <a:lstStyle/>
          <a:p>
            <a:pPr algn="just">
              <a:buNone/>
            </a:pPr>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Also in this field, the option of </a:t>
            </a:r>
            <a:r>
              <a:rPr lang="en-US" sz="1400" b="1" dirty="0">
                <a:latin typeface="Times New Roman" pitchFamily="18" charset="0"/>
                <a:cs typeface="Times New Roman" pitchFamily="18" charset="0"/>
              </a:rPr>
              <a:t>tax neutrality </a:t>
            </a:r>
            <a:r>
              <a:rPr lang="en-US" sz="1400" dirty="0">
                <a:latin typeface="Times New Roman" pitchFamily="18" charset="0"/>
                <a:cs typeface="Times New Roman" pitchFamily="18" charset="0"/>
              </a:rPr>
              <a:t>has been judged to be the most useful choice in relation to the development objectives of the common market and the achievement of an increasing level of efficiency and competitiveness of enterprises. </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In order to benefit from tax neutrality, funds and reserves in suspension of taxation must be transferred to the permanent establishment in the territory concerned.</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If, on completion of the intra - Community reorganization operation, the foreign permanent establishment is also transferred to a company, the state of residence of the company is authorized by the Directive to apply taxation on the capital gains accruing.</a:t>
            </a:r>
          </a:p>
          <a:p>
            <a:pPr algn="just"/>
            <a:endParaRPr lang="en-US" sz="1400" dirty="0">
              <a:latin typeface="Times New Roman" pitchFamily="18" charset="0"/>
              <a:cs typeface="Times New Roman" pitchFamily="18" charset="0"/>
            </a:endParaRPr>
          </a:p>
          <a:p>
            <a:pPr algn="just"/>
            <a:r>
              <a:rPr lang="en-US" sz="1400" dirty="0">
                <a:latin typeface="Times New Roman" pitchFamily="18" charset="0"/>
                <a:cs typeface="Times New Roman" pitchFamily="18" charset="0"/>
              </a:rPr>
              <a:t>In this case, a </a:t>
            </a:r>
            <a:r>
              <a:rPr lang="en-US" sz="1400" b="1" dirty="0">
                <a:latin typeface="Times New Roman" pitchFamily="18" charset="0"/>
                <a:cs typeface="Times New Roman" pitchFamily="18" charset="0"/>
              </a:rPr>
              <a:t>tax credit equal to the taxes that would have been charged in the State of residence of the foreign permanent establishment must be granted.</a:t>
            </a:r>
          </a:p>
          <a:p>
            <a:endParaRPr lang="en-US" sz="1400" dirty="0">
              <a:latin typeface="Times New Roman" pitchFamily="18" charset="0"/>
              <a:cs typeface="Times New Roman" pitchFamily="18" charset="0"/>
            </a:endParaRPr>
          </a:p>
          <a:p>
            <a:endParaRPr lang="en-US" sz="1400" dirty="0">
              <a:latin typeface="Times New Roman" pitchFamily="18" charset="0"/>
              <a:cs typeface="Times New Roman" pitchFamily="18" charset="0"/>
            </a:endParaRPr>
          </a:p>
        </p:txBody>
      </p:sp>
      <p:sp>
        <p:nvSpPr>
          <p:cNvPr id="6148" name="Segnaposto data 3"/>
          <p:cNvSpPr>
            <a:spLocks noGrp="1"/>
          </p:cNvSpPr>
          <p:nvPr>
            <p:ph type="dt" sz="quarter" idx="10"/>
          </p:nvPr>
        </p:nvSpPr>
        <p:spPr>
          <a:noFill/>
          <a:ln>
            <a:miter lim="800000"/>
            <a:headEnd/>
            <a:tailEnd/>
          </a:ln>
        </p:spPr>
        <p:txBody>
          <a:bodyPr/>
          <a:lstStyle/>
          <a:p>
            <a:fld id="{970E8285-4E88-4CB0-A52A-8BB3D3C0FC2B}" type="datetime1">
              <a:rPr lang="it-IT" altLang="it-IT" smtClean="0">
                <a:ea typeface="ＭＳ Ｐゴシック" pitchFamily="34" charset="-128"/>
              </a:rPr>
              <a:pPr/>
              <a:t>25/09/2018</a:t>
            </a:fld>
            <a:endParaRPr lang="it-IT" altLang="it-IT">
              <a:ea typeface="ＭＳ Ｐゴシック" pitchFamily="34" charset="-128"/>
            </a:endParaRPr>
          </a:p>
        </p:txBody>
      </p:sp>
      <p:sp>
        <p:nvSpPr>
          <p:cNvPr id="6149" name="Segnaposto piè di pagina 4"/>
          <p:cNvSpPr>
            <a:spLocks noGrp="1"/>
          </p:cNvSpPr>
          <p:nvPr>
            <p:ph type="ftr" sz="quarter" idx="11"/>
          </p:nvPr>
        </p:nvSpPr>
        <p:spPr>
          <a:noFill/>
          <a:ln>
            <a:miter lim="800000"/>
            <a:headEnd/>
            <a:tailEnd/>
          </a:ln>
        </p:spPr>
        <p:txBody>
          <a:bodyPr/>
          <a:lstStyle/>
          <a:p>
            <a:r>
              <a:rPr lang="en-US" altLang="it-IT" dirty="0">
                <a:ea typeface="ＭＳ Ｐゴシック" pitchFamily="34" charset="-128"/>
              </a:rPr>
              <a:t>Direct</a:t>
            </a:r>
            <a:r>
              <a:rPr lang="it-IT" altLang="it-IT" dirty="0">
                <a:ea typeface="ＭＳ Ｐゴシック" pitchFamily="34" charset="-128"/>
              </a:rPr>
              <a:t> Taxes </a:t>
            </a:r>
          </a:p>
        </p:txBody>
      </p:sp>
      <p:sp>
        <p:nvSpPr>
          <p:cNvPr id="6150" name="Segnaposto numero diapositiva 5"/>
          <p:cNvSpPr>
            <a:spLocks noGrp="1"/>
          </p:cNvSpPr>
          <p:nvPr>
            <p:ph type="sldNum" sz="quarter" idx="12"/>
          </p:nvPr>
        </p:nvSpPr>
        <p:spPr>
          <a:noFill/>
          <a:ln>
            <a:miter lim="800000"/>
            <a:headEnd/>
            <a:tailEnd/>
          </a:ln>
        </p:spPr>
        <p:txBody>
          <a:bodyPr/>
          <a:lstStyle/>
          <a:p>
            <a:r>
              <a:rPr lang="it-IT" altLang="it-IT"/>
              <a:t>Pagina </a:t>
            </a:r>
            <a:fld id="{267AF221-2EC5-43A4-BB9A-9E1256BC2927}" type="slidenum">
              <a:rPr lang="it-IT" altLang="it-IT"/>
              <a:pPr/>
              <a:t>9</a:t>
            </a:fld>
            <a:endParaRPr lang="it-IT" altLang="it-IT"/>
          </a:p>
        </p:txBody>
      </p:sp>
    </p:spTree>
  </p:cSld>
  <p:clrMapOvr>
    <a:masterClrMapping/>
  </p:clrMapOvr>
</p:sld>
</file>

<file path=ppt/theme/theme1.xml><?xml version="1.0" encoding="utf-8"?>
<a:theme xmlns:a="http://schemas.openxmlformats.org/drawingml/2006/main" name="la sapienza">
  <a:themeElements>
    <a:clrScheme name="">
      <a:dk1>
        <a:srgbClr val="822433"/>
      </a:dk1>
      <a:lt1>
        <a:srgbClr val="FFFFFF"/>
      </a:lt1>
      <a:dk2>
        <a:srgbClr val="822433"/>
      </a:dk2>
      <a:lt2>
        <a:srgbClr val="808080"/>
      </a:lt2>
      <a:accent1>
        <a:srgbClr val="BBE0E3"/>
      </a:accent1>
      <a:accent2>
        <a:srgbClr val="FFFF00"/>
      </a:accent2>
      <a:accent3>
        <a:srgbClr val="FFFFFF"/>
      </a:accent3>
      <a:accent4>
        <a:srgbClr val="6E1D2A"/>
      </a:accent4>
      <a:accent5>
        <a:srgbClr val="DAEDEF"/>
      </a:accent5>
      <a:accent6>
        <a:srgbClr val="E7E700"/>
      </a:accent6>
      <a:hlink>
        <a:srgbClr val="0000FF"/>
      </a:hlink>
      <a:folHlink>
        <a:srgbClr val="FF0000"/>
      </a:folHlink>
    </a:clrScheme>
    <a:fontScheme name="la sapienza">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altLang="it-IT" sz="900" b="0" i="0" u="none" strike="noStrike" cap="none" normalizeH="0" baseline="0" smtClean="0">
            <a:ln>
              <a:noFill/>
            </a:ln>
            <a:solidFill>
              <a:schemeClr val="bg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altLang="it-IT" sz="900" b="0" i="0" u="none" strike="noStrike" cap="none" normalizeH="0" baseline="0" smtClean="0">
            <a:ln>
              <a:noFill/>
            </a:ln>
            <a:solidFill>
              <a:schemeClr val="bg1"/>
            </a:solidFill>
            <a:effectLst/>
            <a:latin typeface="Arial" charset="0"/>
            <a:ea typeface="ＭＳ Ｐゴシック" pitchFamily="1" charset="-128"/>
          </a:defRPr>
        </a:defPPr>
      </a:lstStyle>
    </a:lnDef>
  </a:objectDefaults>
  <a:extraClrSchemeLst>
    <a:extraClrScheme>
      <a:clrScheme name="la sapienza 1">
        <a:dk1>
          <a:srgbClr val="000000"/>
        </a:dk1>
        <a:lt1>
          <a:srgbClr val="FFFFFF"/>
        </a:lt1>
        <a:dk2>
          <a:srgbClr val="FFFFFF"/>
        </a:dk2>
        <a:lt2>
          <a:srgbClr val="2D2015"/>
        </a:lt2>
        <a:accent1>
          <a:srgbClr val="7C7C7C"/>
        </a:accent1>
        <a:accent2>
          <a:srgbClr val="FFFF7E"/>
        </a:accent2>
        <a:accent3>
          <a:srgbClr val="FFFFFF"/>
        </a:accent3>
        <a:accent4>
          <a:srgbClr val="000000"/>
        </a:accent4>
        <a:accent5>
          <a:srgbClr val="BFBFBF"/>
        </a:accent5>
        <a:accent6>
          <a:srgbClr val="E7E772"/>
        </a:accent6>
        <a:hlink>
          <a:srgbClr val="066778"/>
        </a:hlink>
        <a:folHlink>
          <a:srgbClr val="83002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Marco:Applications:Microsoft Office 2004:Modelli:Modelli personali:la sapienza.pot</Template>
  <TotalTime>772</TotalTime>
  <Words>2497</Words>
  <Application>Microsoft Office PowerPoint</Application>
  <PresentationFormat>Presentazione su schermo (4:3)</PresentationFormat>
  <Paragraphs>253</Paragraphs>
  <Slides>19</Slides>
  <Notes>1</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19</vt:i4>
      </vt:variant>
    </vt:vector>
  </HeadingPairs>
  <TitlesOfParts>
    <vt:vector size="23" baseType="lpstr">
      <vt:lpstr>ＭＳ Ｐゴシック</vt:lpstr>
      <vt:lpstr>Arial</vt:lpstr>
      <vt:lpstr>Times New Roman</vt:lpstr>
      <vt:lpstr>la sapienza</vt:lpstr>
      <vt:lpstr> European Tax Law </vt:lpstr>
      <vt:lpstr>Direct Taxes in the UE regulation </vt:lpstr>
      <vt:lpstr>Business taxation </vt:lpstr>
      <vt:lpstr>Business taxation </vt:lpstr>
      <vt:lpstr>Business taxation </vt:lpstr>
      <vt:lpstr>Business taxation </vt:lpstr>
      <vt:lpstr>Business taxation </vt:lpstr>
      <vt:lpstr>Business taxation </vt:lpstr>
      <vt:lpstr>Business taxation </vt:lpstr>
      <vt:lpstr>Business taxation - multilateral convention on the subject of transfer pricing. </vt:lpstr>
      <vt:lpstr>Business taxation - multilateral convention on the subject of transfer pricing. </vt:lpstr>
      <vt:lpstr>Business taxation – the global approach</vt:lpstr>
      <vt:lpstr>Business taxation – the global approach</vt:lpstr>
      <vt:lpstr>Business taxation – carry-over of cross-border losses.</vt:lpstr>
      <vt:lpstr>Capital taxation</vt:lpstr>
      <vt:lpstr>Capital taxation</vt:lpstr>
      <vt:lpstr>The Harmonization of Direct Taxes</vt:lpstr>
      <vt:lpstr>The Harmonization of Direct Taxes</vt:lpstr>
      <vt:lpstr>The Harmonization of Direct Taxes</vt:lpstr>
    </vt:vector>
  </TitlesOfParts>
  <Company>-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 -</dc:creator>
  <cp:lastModifiedBy>Federica Niccolini</cp:lastModifiedBy>
  <cp:revision>88</cp:revision>
  <dcterms:created xsi:type="dcterms:W3CDTF">2006-11-20T16:13:10Z</dcterms:created>
  <dcterms:modified xsi:type="dcterms:W3CDTF">2018-09-25T16:04:17Z</dcterms:modified>
</cp:coreProperties>
</file>