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5"/>
  </p:notesMasterIdLst>
  <p:handoutMasterIdLst>
    <p:handoutMasterId r:id="rId16"/>
  </p:handoutMasterIdLst>
  <p:sldIdLst>
    <p:sldId id="263" r:id="rId2"/>
    <p:sldId id="279" r:id="rId3"/>
    <p:sldId id="280" r:id="rId4"/>
    <p:sldId id="281" r:id="rId5"/>
    <p:sldId id="282" r:id="rId6"/>
    <p:sldId id="283" r:id="rId7"/>
    <p:sldId id="284" r:id="rId8"/>
    <p:sldId id="285" r:id="rId9"/>
    <p:sldId id="286" r:id="rId10"/>
    <p:sldId id="287" r:id="rId11"/>
    <p:sldId id="288" r:id="rId12"/>
    <p:sldId id="289" r:id="rId13"/>
    <p:sldId id="290" r:id="rId14"/>
  </p:sldIdLst>
  <p:sldSz cx="9144000" cy="6858000" type="screen4x3"/>
  <p:notesSz cx="6858000" cy="9144000"/>
  <p:defaultTextStyle>
    <a:defPPr>
      <a:defRPr lang="it-IT"/>
    </a:defPPr>
    <a:lvl1pPr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1pPr>
    <a:lvl2pPr marL="4572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2pPr>
    <a:lvl3pPr marL="9144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3pPr>
    <a:lvl4pPr marL="13716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4pPr>
    <a:lvl5pPr marL="18288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5pPr>
    <a:lvl6pPr marL="2286000" algn="l" defTabSz="914400" rtl="0" eaLnBrk="1" latinLnBrk="0" hangingPunct="1">
      <a:defRPr sz="900" kern="1200">
        <a:solidFill>
          <a:schemeClr val="bg1"/>
        </a:solidFill>
        <a:latin typeface="Arial" charset="0"/>
        <a:ea typeface="ＭＳ Ｐゴシック" pitchFamily="34" charset="-128"/>
        <a:cs typeface="+mn-cs"/>
      </a:defRPr>
    </a:lvl6pPr>
    <a:lvl7pPr marL="2743200" algn="l" defTabSz="914400" rtl="0" eaLnBrk="1" latinLnBrk="0" hangingPunct="1">
      <a:defRPr sz="900" kern="1200">
        <a:solidFill>
          <a:schemeClr val="bg1"/>
        </a:solidFill>
        <a:latin typeface="Arial" charset="0"/>
        <a:ea typeface="ＭＳ Ｐゴシック" pitchFamily="34" charset="-128"/>
        <a:cs typeface="+mn-cs"/>
      </a:defRPr>
    </a:lvl7pPr>
    <a:lvl8pPr marL="3200400" algn="l" defTabSz="914400" rtl="0" eaLnBrk="1" latinLnBrk="0" hangingPunct="1">
      <a:defRPr sz="900" kern="1200">
        <a:solidFill>
          <a:schemeClr val="bg1"/>
        </a:solidFill>
        <a:latin typeface="Arial" charset="0"/>
        <a:ea typeface="ＭＳ Ｐゴシック" pitchFamily="34" charset="-128"/>
        <a:cs typeface="+mn-cs"/>
      </a:defRPr>
    </a:lvl8pPr>
    <a:lvl9pPr marL="3657600" algn="l" defTabSz="914400" rtl="0" eaLnBrk="1" latinLnBrk="0" hangingPunct="1">
      <a:defRPr sz="900" kern="1200">
        <a:solidFill>
          <a:schemeClr val="bg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778"/>
    <a:srgbClr val="AAC9B6"/>
    <a:srgbClr val="822433"/>
    <a:srgbClr val="830022"/>
    <a:srgbClr val="790022"/>
    <a:srgbClr val="7836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41" autoAdjust="0"/>
    <p:restoredTop sz="78333" autoAdjust="0"/>
  </p:normalViewPr>
  <p:slideViewPr>
    <p:cSldViewPr>
      <p:cViewPr varScale="1">
        <p:scale>
          <a:sx n="111" d="100"/>
          <a:sy n="111" d="100"/>
        </p:scale>
        <p:origin x="2178"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16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2CA7E70-1847-4A05-82FE-4641C5C0DB3D}"/>
              </a:ext>
            </a:extLst>
          </p:cNvPr>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3075" name="Rectangle 3">
            <a:extLst>
              <a:ext uri="{FF2B5EF4-FFF2-40B4-BE49-F238E27FC236}">
                <a16:creationId xmlns:a16="http://schemas.microsoft.com/office/drawing/2014/main" id="{21AAC84E-6CC4-4CA0-9885-317AFB09877F}"/>
              </a:ext>
            </a:extLst>
          </p:cNvPr>
          <p:cNvSpPr>
            <a:spLocks noGrp="1" noChangeArrowheads="1"/>
          </p:cNvSpPr>
          <p:nvPr>
            <p:ph type="dt" sz="quarter"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1" charset="-128"/>
              </a:defRPr>
            </a:lvl1pPr>
          </a:lstStyle>
          <a:p>
            <a:pPr>
              <a:defRPr/>
            </a:pPr>
            <a:endParaRPr lang="it-IT" altLang="it-IT"/>
          </a:p>
        </p:txBody>
      </p:sp>
      <p:sp>
        <p:nvSpPr>
          <p:cNvPr id="3076" name="Rectangle 4">
            <a:extLst>
              <a:ext uri="{FF2B5EF4-FFF2-40B4-BE49-F238E27FC236}">
                <a16:creationId xmlns:a16="http://schemas.microsoft.com/office/drawing/2014/main" id="{D29D28BB-3C48-48FE-9143-30ED36EA65A2}"/>
              </a:ext>
            </a:extLst>
          </p:cNvPr>
          <p:cNvSpPr>
            <a:spLocks noGrp="1" noChangeArrowheads="1"/>
          </p:cNvSpPr>
          <p:nvPr>
            <p:ph type="ftr" sz="quarter" idx="2"/>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3077" name="Rectangle 5">
            <a:extLst>
              <a:ext uri="{FF2B5EF4-FFF2-40B4-BE49-F238E27FC236}">
                <a16:creationId xmlns:a16="http://schemas.microsoft.com/office/drawing/2014/main" id="{9A096EA1-9468-44A0-87D3-256816729903}"/>
              </a:ext>
            </a:extLst>
          </p:cNvPr>
          <p:cNvSpPr>
            <a:spLocks noGrp="1" noChangeArrowheads="1"/>
          </p:cNvSpPr>
          <p:nvPr>
            <p:ph type="sldNum" sz="quarter" idx="3"/>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14E088C4-F4C2-4B0B-A859-27D9D779826F}" type="slidenum">
              <a:rPr lang="it-IT" altLang="it-IT"/>
              <a:pPr/>
              <a:t>‹N›</a:t>
            </a:fld>
            <a:endParaRPr lang="it-IT" altLang="it-IT"/>
          </a:p>
        </p:txBody>
      </p:sp>
    </p:spTree>
    <p:extLst>
      <p:ext uri="{BB962C8B-B14F-4D97-AF65-F5344CB8AC3E}">
        <p14:creationId xmlns:p14="http://schemas.microsoft.com/office/powerpoint/2010/main" val="1053405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08E2A8E-1250-483D-B310-97E8A515F19D}"/>
              </a:ext>
            </a:extLst>
          </p:cNvPr>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5123" name="Rectangle 3">
            <a:extLst>
              <a:ext uri="{FF2B5EF4-FFF2-40B4-BE49-F238E27FC236}">
                <a16:creationId xmlns:a16="http://schemas.microsoft.com/office/drawing/2014/main" id="{DDC46607-FC41-4FAB-89D2-AB84DC281E9D}"/>
              </a:ext>
            </a:extLst>
          </p:cNvPr>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1" charset="-128"/>
              </a:defRPr>
            </a:lvl1pPr>
          </a:lstStyle>
          <a:p>
            <a:pPr>
              <a:defRPr/>
            </a:pPr>
            <a:endParaRPr lang="it-IT" altLang="it-IT"/>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a:extLst>
              <a:ext uri="{FF2B5EF4-FFF2-40B4-BE49-F238E27FC236}">
                <a16:creationId xmlns:a16="http://schemas.microsoft.com/office/drawing/2014/main" id="{4E94518F-CDD5-4A5B-9C2F-CE92FEF944B5}"/>
              </a:ext>
            </a:extLst>
          </p:cNvPr>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a:extLst>
              <a:ext uri="{FF2B5EF4-FFF2-40B4-BE49-F238E27FC236}">
                <a16:creationId xmlns:a16="http://schemas.microsoft.com/office/drawing/2014/main" id="{E96852A4-E115-4D0B-80E4-72264B3BD4E0}"/>
              </a:ext>
            </a:extLst>
          </p:cNvPr>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5127" name="Rectangle 7">
            <a:extLst>
              <a:ext uri="{FF2B5EF4-FFF2-40B4-BE49-F238E27FC236}">
                <a16:creationId xmlns:a16="http://schemas.microsoft.com/office/drawing/2014/main" id="{CED6F229-9C7B-4632-A057-E0A93C63089F}"/>
              </a:ext>
            </a:extLst>
          </p:cNvPr>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4BAA0374-0A08-43B7-A51B-DB95B9EFEE2A}" type="slidenum">
              <a:rPr lang="it-IT" altLang="it-IT"/>
              <a:pPr/>
              <a:t>‹N›</a:t>
            </a:fld>
            <a:endParaRPr lang="it-IT" altLang="it-IT"/>
          </a:p>
        </p:txBody>
      </p:sp>
    </p:spTree>
    <p:extLst>
      <p:ext uri="{BB962C8B-B14F-4D97-AF65-F5344CB8AC3E}">
        <p14:creationId xmlns:p14="http://schemas.microsoft.com/office/powerpoint/2010/main" val="18569195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miter lim="800000"/>
            <a:headEnd/>
            <a:tailEnd/>
          </a:ln>
        </p:spPr>
        <p:txBody>
          <a:bodyPr/>
          <a:lstStyle/>
          <a:p>
            <a:fld id="{738972CE-4F1E-4F20-9B6B-949A34EDACF6}" type="slidenum">
              <a:rPr lang="it-IT" altLang="it-IT"/>
              <a:pPr/>
              <a:t>1</a:t>
            </a:fld>
            <a:endParaRPr lang="it-IT" altLang="it-IT"/>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it-IT" altLang="it-IT">
              <a:ea typeface="ＭＳ Ｐゴシック" pitchFamily="34" charset="-128"/>
            </a:endParaRPr>
          </a:p>
        </p:txBody>
      </p:sp>
    </p:spTree>
    <p:extLst>
      <p:ext uri="{BB962C8B-B14F-4D97-AF65-F5344CB8AC3E}">
        <p14:creationId xmlns:p14="http://schemas.microsoft.com/office/powerpoint/2010/main" val="3799789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644FBCD8-3C6B-4DF0-9D42-95433E77D9CC}"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CA1818DD-9B0E-4621-B976-BD678F38E39C}" type="slidenum">
              <a:rPr lang="it-IT" altLang="it-IT"/>
              <a:pPr/>
              <a:t>‹N›</a:t>
            </a:fld>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BCE38279-67E0-494D-96D8-7AF40B5873E7}"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1EFCF6E8-D0C6-40A3-988C-F4065210EA06}" type="slidenum">
              <a:rPr lang="it-IT" altLang="it-IT"/>
              <a:pPr/>
              <a:t>‹N›</a:t>
            </a:fld>
            <a:endParaRPr lang="it-IT" alt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6563" y="409575"/>
            <a:ext cx="1889125" cy="54578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1116013" y="409575"/>
            <a:ext cx="5518150" cy="54578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CC0302F7-E162-4FD8-A76B-1380B6B5AF66}"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57EAD14A-EB46-4BC8-922B-029E9940F1E7}" type="slidenum">
              <a:rPr lang="it-IT" altLang="it-IT"/>
              <a:pPr/>
              <a:t>‹N›</a:t>
            </a:fld>
            <a:endParaRPr lang="it-IT" alt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testo 2"/>
          <p:cNvSpPr>
            <a:spLocks noGrp="1"/>
          </p:cNvSpPr>
          <p:nvPr>
            <p:ph type="body" sz="half" idx="1"/>
          </p:nvPr>
        </p:nvSpPr>
        <p:spPr>
          <a:xfrm>
            <a:off x="1116013" y="1752600"/>
            <a:ext cx="3703637"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33A92C93-72FB-4C3C-B9B1-C4D811B0F1F1}"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6BCDAEC6-C0A5-4318-9156-B5EDB81DDF0C}" type="slidenum">
              <a:rPr lang="it-IT" altLang="it-IT"/>
              <a:pPr/>
              <a:t>‹N›</a:t>
            </a:fld>
            <a:endParaRPr lang="it-IT" alt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tabella 2"/>
          <p:cNvSpPr>
            <a:spLocks noGrp="1"/>
          </p:cNvSpPr>
          <p:nvPr>
            <p:ph type="tbl"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5C105179-8153-443E-81F3-015044C9E3A5}"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42600562-CEA2-4374-B65B-59875E48AB35}" type="slidenum">
              <a:rPr lang="it-IT" altLang="it-IT"/>
              <a:pPr/>
              <a:t>‹N›</a:t>
            </a:fld>
            <a:endParaRPr lang="it-IT" alt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grafico 2"/>
          <p:cNvSpPr>
            <a:spLocks noGrp="1"/>
          </p:cNvSpPr>
          <p:nvPr>
            <p:ph type="chart"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7471A989-741C-4AFF-8F68-3847B8CEF895}"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B0E83D71-9F65-4C7B-AC99-85A449E27FF4}" type="slidenum">
              <a:rPr lang="it-IT" altLang="it-IT"/>
              <a:pPr/>
              <a:t>‹N›</a:t>
            </a:fld>
            <a:endParaRPr lang="it-IT" alt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7A6DC287-86CB-48C5-9EB1-1B4E003446BD}"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5B2BE2E7-5F06-487A-9603-7DEB62C2CD73}" type="slidenum">
              <a:rPr lang="it-IT" altLang="it-IT"/>
              <a:pPr/>
              <a:t>‹N›</a:t>
            </a:fld>
            <a:endParaRPr lang="it-IT" alt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360A6A77-3859-4042-BC5E-0EFC6CCC1778}"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FBEB6137-CAF1-45E7-9C4A-23C2553CDE4D}" type="slidenum">
              <a:rPr lang="it-IT" altLang="it-IT"/>
              <a:pPr/>
              <a:t>‹N›</a:t>
            </a:fld>
            <a:endParaRPr lang="it-IT" alt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1116013" y="1752600"/>
            <a:ext cx="37036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8E63E1C8-E872-4DE4-A4FB-FE94DF4A915E}"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C8B48807-36FD-4303-90A0-28D2A8CB7209}" type="slidenum">
              <a:rPr lang="it-IT" altLang="it-IT"/>
              <a:pPr/>
              <a:t>‹N›</a:t>
            </a:fld>
            <a:endParaRPr lang="it-IT" alt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9BC1A334-2222-4F3E-959F-4556AB705C4D}" type="datetime1">
              <a:rPr lang="it-IT" altLang="it-IT"/>
              <a:pPr>
                <a:defRPr/>
              </a:pPr>
              <a:t>25/09/2018</a:t>
            </a:fld>
            <a:endParaRPr lang="it-IT" altLang="it-IT"/>
          </a:p>
        </p:txBody>
      </p:sp>
      <p:sp>
        <p:nvSpPr>
          <p:cNvPr id="8"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9"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05819024-BD9A-4E9A-9866-3F5BAF5F2E17}" type="slidenum">
              <a:rPr lang="it-IT" altLang="it-IT"/>
              <a:pPr/>
              <a:t>‹N›</a:t>
            </a:fld>
            <a:endParaRPr lang="it-IT" alt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695FA3CC-9896-494B-9BE5-B5C305F8E989}" type="datetime1">
              <a:rPr lang="it-IT" altLang="it-IT"/>
              <a:pPr>
                <a:defRPr/>
              </a:pPr>
              <a:t>25/09/2018</a:t>
            </a:fld>
            <a:endParaRPr lang="it-IT" altLang="it-IT"/>
          </a:p>
        </p:txBody>
      </p:sp>
      <p:sp>
        <p:nvSpPr>
          <p:cNvPr id="4"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5"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8337AB0F-52F1-4ECA-B119-5274BF12BF8C}" type="slidenum">
              <a:rPr lang="it-IT" altLang="it-IT"/>
              <a:pPr/>
              <a:t>‹N›</a:t>
            </a:fld>
            <a:endParaRPr lang="it-IT" alt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68F32D9E-4270-4EFB-A6F7-979C766ED8E1}" type="datetime1">
              <a:rPr lang="it-IT" altLang="it-IT"/>
              <a:pPr>
                <a:defRPr/>
              </a:pPr>
              <a:t>25/09/2018</a:t>
            </a:fld>
            <a:endParaRPr lang="it-IT" altLang="it-IT"/>
          </a:p>
        </p:txBody>
      </p:sp>
      <p:sp>
        <p:nvSpPr>
          <p:cNvPr id="3"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4"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B88B6A16-3280-4132-BCF1-10494CDFB8A6}" type="slidenum">
              <a:rPr lang="it-IT" altLang="it-IT"/>
              <a:pPr/>
              <a:t>‹N›</a:t>
            </a:fld>
            <a:endParaRPr lang="it-IT" alt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4EA25E6F-0B1D-4BAC-9231-1171B5C9374D}"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97732EC1-EF4D-41E0-919A-5CBC373F6CE6}" type="slidenum">
              <a:rPr lang="it-IT" altLang="it-IT"/>
              <a:pPr/>
              <a:t>‹N›</a:t>
            </a:fld>
            <a:endParaRPr lang="it-IT" alt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DEFBB5D9-6DAA-4C27-9C06-14F33B2CA7C0}"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164D9ED7-47AC-42C1-8B93-7303DFA15F1A}" type="slidenum">
              <a:rPr lang="it-IT" altLang="it-IT"/>
              <a:pPr/>
              <a:t>‹N›</a:t>
            </a:fld>
            <a:endParaRPr lang="it-IT" alt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6096000"/>
            <a:ext cx="9144000" cy="762000"/>
            <a:chOff x="0" y="3840"/>
            <a:chExt cx="5760" cy="480"/>
          </a:xfrm>
        </p:grpSpPr>
        <p:sp>
          <p:nvSpPr>
            <p:cNvPr id="1032" name="Rectangle 13">
              <a:extLst>
                <a:ext uri="{FF2B5EF4-FFF2-40B4-BE49-F238E27FC236}">
                  <a16:creationId xmlns:a16="http://schemas.microsoft.com/office/drawing/2014/main" id="{993D42A3-A12B-438D-B106-BB0FE3681337}"/>
                </a:ext>
              </a:extLst>
            </p:cNvPr>
            <p:cNvSpPr>
              <a:spLocks noChangeArrowheads="1"/>
            </p:cNvSpPr>
            <p:nvPr userDrawn="1"/>
          </p:nvSpPr>
          <p:spPr bwMode="auto">
            <a:xfrm>
              <a:off x="0" y="3984"/>
              <a:ext cx="5760" cy="336"/>
            </a:xfrm>
            <a:prstGeom prst="rect">
              <a:avLst/>
            </a:prstGeom>
            <a:solidFill>
              <a:srgbClr val="822433"/>
            </a:solidFill>
            <a:ln>
              <a:noFill/>
            </a:ln>
            <a:extLst/>
          </p:spPr>
          <p:txBody>
            <a:bodyPr wrap="none" anchor="ctr"/>
            <a:lstStyle>
              <a:lvl1pPr>
                <a:defRPr sz="900">
                  <a:solidFill>
                    <a:schemeClr val="bg1"/>
                  </a:solidFill>
                  <a:latin typeface="Arial" charset="0"/>
                  <a:ea typeface="ＭＳ Ｐゴシック" pitchFamily="1" charset="-128"/>
                </a:defRPr>
              </a:lvl1pPr>
              <a:lvl2pPr marL="742950" indent="-285750">
                <a:defRPr sz="900">
                  <a:solidFill>
                    <a:schemeClr val="bg1"/>
                  </a:solidFill>
                  <a:latin typeface="Arial" charset="0"/>
                  <a:ea typeface="ＭＳ Ｐゴシック" pitchFamily="1" charset="-128"/>
                </a:defRPr>
              </a:lvl2pPr>
              <a:lvl3pPr marL="1143000" indent="-228600">
                <a:defRPr sz="900">
                  <a:solidFill>
                    <a:schemeClr val="bg1"/>
                  </a:solidFill>
                  <a:latin typeface="Arial" charset="0"/>
                  <a:ea typeface="ＭＳ Ｐゴシック" pitchFamily="1" charset="-128"/>
                </a:defRPr>
              </a:lvl3pPr>
              <a:lvl4pPr marL="1600200" indent="-228600">
                <a:defRPr sz="900">
                  <a:solidFill>
                    <a:schemeClr val="bg1"/>
                  </a:solidFill>
                  <a:latin typeface="Arial" charset="0"/>
                  <a:ea typeface="ＭＳ Ｐゴシック" pitchFamily="1" charset="-128"/>
                </a:defRPr>
              </a:lvl4pPr>
              <a:lvl5pPr marL="2057400" indent="-228600">
                <a:defRPr sz="900">
                  <a:solidFill>
                    <a:schemeClr val="bg1"/>
                  </a:solidFill>
                  <a:latin typeface="Arial" charset="0"/>
                  <a:ea typeface="ＭＳ Ｐゴシック" pitchFamily="1" charset="-128"/>
                </a:defRPr>
              </a:lvl5pPr>
              <a:lvl6pPr marL="2514600" indent="-228600" eaLnBrk="0" fontAlgn="base" hangingPunct="0">
                <a:spcBef>
                  <a:spcPct val="0"/>
                </a:spcBef>
                <a:spcAft>
                  <a:spcPct val="0"/>
                </a:spcAft>
                <a:defRPr sz="900">
                  <a:solidFill>
                    <a:schemeClr val="bg1"/>
                  </a:solidFill>
                  <a:latin typeface="Arial" charset="0"/>
                  <a:ea typeface="ＭＳ Ｐゴシック" pitchFamily="1" charset="-128"/>
                </a:defRPr>
              </a:lvl6pPr>
              <a:lvl7pPr marL="2971800" indent="-228600" eaLnBrk="0" fontAlgn="base" hangingPunct="0">
                <a:spcBef>
                  <a:spcPct val="0"/>
                </a:spcBef>
                <a:spcAft>
                  <a:spcPct val="0"/>
                </a:spcAft>
                <a:defRPr sz="900">
                  <a:solidFill>
                    <a:schemeClr val="bg1"/>
                  </a:solidFill>
                  <a:latin typeface="Arial" charset="0"/>
                  <a:ea typeface="ＭＳ Ｐゴシック" pitchFamily="1" charset="-128"/>
                </a:defRPr>
              </a:lvl7pPr>
              <a:lvl8pPr marL="3429000" indent="-228600" eaLnBrk="0" fontAlgn="base" hangingPunct="0">
                <a:spcBef>
                  <a:spcPct val="0"/>
                </a:spcBef>
                <a:spcAft>
                  <a:spcPct val="0"/>
                </a:spcAft>
                <a:defRPr sz="900">
                  <a:solidFill>
                    <a:schemeClr val="bg1"/>
                  </a:solidFill>
                  <a:latin typeface="Arial" charset="0"/>
                  <a:ea typeface="ＭＳ Ｐゴシック" pitchFamily="1" charset="-128"/>
                </a:defRPr>
              </a:lvl8pPr>
              <a:lvl9pPr marL="3886200" indent="-228600" eaLnBrk="0" fontAlgn="base" hangingPunct="0">
                <a:spcBef>
                  <a:spcPct val="0"/>
                </a:spcBef>
                <a:spcAft>
                  <a:spcPct val="0"/>
                </a:spcAft>
                <a:defRPr sz="900">
                  <a:solidFill>
                    <a:schemeClr val="bg1"/>
                  </a:solidFill>
                  <a:latin typeface="Arial" charset="0"/>
                  <a:ea typeface="ＭＳ Ｐゴシック" pitchFamily="1" charset="-128"/>
                </a:defRPr>
              </a:lvl9pPr>
            </a:lstStyle>
            <a:p>
              <a:pPr>
                <a:defRPr/>
              </a:pPr>
              <a:endParaRPr lang="it-IT" altLang="it-IT"/>
            </a:p>
          </p:txBody>
        </p:sp>
        <p:sp>
          <p:nvSpPr>
            <p:cNvPr id="1033" name="Rectangle 14">
              <a:extLst>
                <a:ext uri="{FF2B5EF4-FFF2-40B4-BE49-F238E27FC236}">
                  <a16:creationId xmlns:a16="http://schemas.microsoft.com/office/drawing/2014/main" id="{ECEDE273-7563-4916-B3DD-12CD4E40C01F}"/>
                </a:ext>
              </a:extLst>
            </p:cNvPr>
            <p:cNvSpPr>
              <a:spLocks noChangeArrowheads="1"/>
            </p:cNvSpPr>
            <p:nvPr userDrawn="1"/>
          </p:nvSpPr>
          <p:spPr bwMode="auto">
            <a:xfrm>
              <a:off x="768" y="3840"/>
              <a:ext cx="4992" cy="480"/>
            </a:xfrm>
            <a:prstGeom prst="rect">
              <a:avLst/>
            </a:prstGeom>
            <a:solidFill>
              <a:srgbClr val="822433"/>
            </a:solidFill>
            <a:ln>
              <a:noFill/>
            </a:ln>
            <a:extLst/>
          </p:spPr>
          <p:txBody>
            <a:bodyPr wrap="none" anchor="ctr"/>
            <a:lstStyle>
              <a:lvl1pPr>
                <a:defRPr sz="900">
                  <a:solidFill>
                    <a:schemeClr val="bg1"/>
                  </a:solidFill>
                  <a:latin typeface="Arial" charset="0"/>
                  <a:ea typeface="ＭＳ Ｐゴシック" pitchFamily="1" charset="-128"/>
                </a:defRPr>
              </a:lvl1pPr>
              <a:lvl2pPr marL="742950" indent="-285750">
                <a:defRPr sz="900">
                  <a:solidFill>
                    <a:schemeClr val="bg1"/>
                  </a:solidFill>
                  <a:latin typeface="Arial" charset="0"/>
                  <a:ea typeface="ＭＳ Ｐゴシック" pitchFamily="1" charset="-128"/>
                </a:defRPr>
              </a:lvl2pPr>
              <a:lvl3pPr marL="1143000" indent="-228600">
                <a:defRPr sz="900">
                  <a:solidFill>
                    <a:schemeClr val="bg1"/>
                  </a:solidFill>
                  <a:latin typeface="Arial" charset="0"/>
                  <a:ea typeface="ＭＳ Ｐゴシック" pitchFamily="1" charset="-128"/>
                </a:defRPr>
              </a:lvl3pPr>
              <a:lvl4pPr marL="1600200" indent="-228600">
                <a:defRPr sz="900">
                  <a:solidFill>
                    <a:schemeClr val="bg1"/>
                  </a:solidFill>
                  <a:latin typeface="Arial" charset="0"/>
                  <a:ea typeface="ＭＳ Ｐゴシック" pitchFamily="1" charset="-128"/>
                </a:defRPr>
              </a:lvl4pPr>
              <a:lvl5pPr marL="2057400" indent="-228600">
                <a:defRPr sz="900">
                  <a:solidFill>
                    <a:schemeClr val="bg1"/>
                  </a:solidFill>
                  <a:latin typeface="Arial" charset="0"/>
                  <a:ea typeface="ＭＳ Ｐゴシック" pitchFamily="1" charset="-128"/>
                </a:defRPr>
              </a:lvl5pPr>
              <a:lvl6pPr marL="2514600" indent="-228600" eaLnBrk="0" fontAlgn="base" hangingPunct="0">
                <a:spcBef>
                  <a:spcPct val="0"/>
                </a:spcBef>
                <a:spcAft>
                  <a:spcPct val="0"/>
                </a:spcAft>
                <a:defRPr sz="900">
                  <a:solidFill>
                    <a:schemeClr val="bg1"/>
                  </a:solidFill>
                  <a:latin typeface="Arial" charset="0"/>
                  <a:ea typeface="ＭＳ Ｐゴシック" pitchFamily="1" charset="-128"/>
                </a:defRPr>
              </a:lvl6pPr>
              <a:lvl7pPr marL="2971800" indent="-228600" eaLnBrk="0" fontAlgn="base" hangingPunct="0">
                <a:spcBef>
                  <a:spcPct val="0"/>
                </a:spcBef>
                <a:spcAft>
                  <a:spcPct val="0"/>
                </a:spcAft>
                <a:defRPr sz="900">
                  <a:solidFill>
                    <a:schemeClr val="bg1"/>
                  </a:solidFill>
                  <a:latin typeface="Arial" charset="0"/>
                  <a:ea typeface="ＭＳ Ｐゴシック" pitchFamily="1" charset="-128"/>
                </a:defRPr>
              </a:lvl7pPr>
              <a:lvl8pPr marL="3429000" indent="-228600" eaLnBrk="0" fontAlgn="base" hangingPunct="0">
                <a:spcBef>
                  <a:spcPct val="0"/>
                </a:spcBef>
                <a:spcAft>
                  <a:spcPct val="0"/>
                </a:spcAft>
                <a:defRPr sz="900">
                  <a:solidFill>
                    <a:schemeClr val="bg1"/>
                  </a:solidFill>
                  <a:latin typeface="Arial" charset="0"/>
                  <a:ea typeface="ＭＳ Ｐゴシック" pitchFamily="1" charset="-128"/>
                </a:defRPr>
              </a:lvl8pPr>
              <a:lvl9pPr marL="3886200" indent="-228600" eaLnBrk="0" fontAlgn="base" hangingPunct="0">
                <a:spcBef>
                  <a:spcPct val="0"/>
                </a:spcBef>
                <a:spcAft>
                  <a:spcPct val="0"/>
                </a:spcAft>
                <a:defRPr sz="900">
                  <a:solidFill>
                    <a:schemeClr val="bg1"/>
                  </a:solidFill>
                  <a:latin typeface="Arial" charset="0"/>
                  <a:ea typeface="ＭＳ Ｐゴシック" pitchFamily="1" charset="-128"/>
                </a:defRPr>
              </a:lvl9pPr>
            </a:lstStyle>
            <a:p>
              <a:pPr>
                <a:defRPr/>
              </a:pPr>
              <a:endParaRPr lang="it-IT" altLang="it-IT"/>
            </a:p>
          </p:txBody>
        </p:sp>
      </p:grpSp>
      <p:sp>
        <p:nvSpPr>
          <p:cNvPr id="1027" name="Rectangle 2"/>
          <p:cNvSpPr>
            <a:spLocks noGrp="1" noChangeArrowheads="1"/>
          </p:cNvSpPr>
          <p:nvPr>
            <p:ph type="title"/>
          </p:nvPr>
        </p:nvSpPr>
        <p:spPr bwMode="auto">
          <a:xfrm>
            <a:off x="1116013" y="409575"/>
            <a:ext cx="7559675" cy="504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stile</a:t>
            </a:r>
          </a:p>
        </p:txBody>
      </p:sp>
      <p:sp>
        <p:nvSpPr>
          <p:cNvPr id="1028" name="Rectangle 3"/>
          <p:cNvSpPr>
            <a:spLocks noGrp="1" noChangeArrowheads="1"/>
          </p:cNvSpPr>
          <p:nvPr>
            <p:ph type="body" idx="1"/>
          </p:nvPr>
        </p:nvSpPr>
        <p:spPr bwMode="auto">
          <a:xfrm>
            <a:off x="1116013" y="1752600"/>
            <a:ext cx="75596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 name="Rectangle 4">
            <a:extLst>
              <a:ext uri="{FF2B5EF4-FFF2-40B4-BE49-F238E27FC236}">
                <a16:creationId xmlns:a16="http://schemas.microsoft.com/office/drawing/2014/main" id="{63182151-68A0-4F34-81A3-8BA2E27BC877}"/>
              </a:ext>
            </a:extLst>
          </p:cNvPr>
          <p:cNvSpPr>
            <a:spLocks noGrp="1" noChangeArrowheads="1"/>
          </p:cNvSpPr>
          <p:nvPr>
            <p:ph type="dt" sz="half" idx="2"/>
          </p:nvPr>
        </p:nvSpPr>
        <p:spPr bwMode="auto">
          <a:xfrm>
            <a:off x="4343400" y="61468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a:defRPr sz="1100">
                <a:latin typeface="Arial" charset="0"/>
                <a:ea typeface="ＭＳ Ｐゴシック" pitchFamily="1" charset="-128"/>
              </a:defRPr>
            </a:lvl1pPr>
          </a:lstStyle>
          <a:p>
            <a:pPr>
              <a:defRPr/>
            </a:pPr>
            <a:fld id="{BEFC6ABF-5616-4414-A768-246A7BFC325C}" type="datetime1">
              <a:rPr lang="it-IT" altLang="it-IT"/>
              <a:pPr>
                <a:defRPr/>
              </a:pPr>
              <a:t>25/09/2018</a:t>
            </a:fld>
            <a:endParaRPr lang="it-IT" altLang="it-IT"/>
          </a:p>
        </p:txBody>
      </p:sp>
      <p:sp>
        <p:nvSpPr>
          <p:cNvPr id="1029" name="Rectangle 5">
            <a:extLst>
              <a:ext uri="{FF2B5EF4-FFF2-40B4-BE49-F238E27FC236}">
                <a16:creationId xmlns:a16="http://schemas.microsoft.com/office/drawing/2014/main" id="{9851A3D2-1CC1-4609-A170-90EBFCFFEE8A}"/>
              </a:ext>
            </a:extLst>
          </p:cNvPr>
          <p:cNvSpPr>
            <a:spLocks noGrp="1" noChangeArrowheads="1"/>
          </p:cNvSpPr>
          <p:nvPr>
            <p:ph type="ftr" sz="quarter" idx="3"/>
          </p:nvPr>
        </p:nvSpPr>
        <p:spPr bwMode="auto">
          <a:xfrm>
            <a:off x="1219200" y="61468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100">
                <a:latin typeface="Arial" charset="0"/>
                <a:ea typeface="ＭＳ Ｐゴシック" pitchFamily="1" charset="-128"/>
              </a:defRPr>
            </a:lvl1pPr>
          </a:lstStyle>
          <a:p>
            <a:pPr>
              <a:defRPr/>
            </a:pPr>
            <a:r>
              <a:rPr lang="it-IT" altLang="it-IT"/>
              <a:t>Titolo Presentazione</a:t>
            </a:r>
          </a:p>
        </p:txBody>
      </p:sp>
      <p:sp>
        <p:nvSpPr>
          <p:cNvPr id="1030" name="Rectangle 6">
            <a:extLst>
              <a:ext uri="{FF2B5EF4-FFF2-40B4-BE49-F238E27FC236}">
                <a16:creationId xmlns:a16="http://schemas.microsoft.com/office/drawing/2014/main" id="{606FC6F4-66CC-4DF1-AF84-798D62ED5F18}"/>
              </a:ext>
            </a:extLst>
          </p:cNvPr>
          <p:cNvSpPr>
            <a:spLocks noGrp="1" noChangeArrowheads="1"/>
          </p:cNvSpPr>
          <p:nvPr>
            <p:ph type="sldNum" sz="quarter" idx="4"/>
          </p:nvPr>
        </p:nvSpPr>
        <p:spPr bwMode="auto">
          <a:xfrm>
            <a:off x="6553200" y="61468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100"/>
            </a:lvl1pPr>
          </a:lstStyle>
          <a:p>
            <a:r>
              <a:rPr lang="it-IT" altLang="it-IT"/>
              <a:t>Pagina </a:t>
            </a:r>
            <a:fld id="{6BFDC5A0-2612-49BF-8844-8FAB050E8634}"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spcBef>
          <a:spcPct val="0"/>
        </a:spcBef>
        <a:spcAft>
          <a:spcPct val="0"/>
        </a:spcAft>
        <a:defRPr sz="2400" b="1">
          <a:solidFill>
            <a:srgbClr val="822433"/>
          </a:solidFill>
          <a:latin typeface="+mj-lt"/>
          <a:ea typeface="+mj-ea"/>
          <a:cs typeface="+mj-cs"/>
        </a:defRPr>
      </a:lvl1pPr>
      <a:lvl2pPr algn="l" rtl="0" eaLnBrk="0" fontAlgn="base" hangingPunct="0">
        <a:spcBef>
          <a:spcPct val="0"/>
        </a:spcBef>
        <a:spcAft>
          <a:spcPct val="0"/>
        </a:spcAft>
        <a:defRPr sz="2400" b="1">
          <a:solidFill>
            <a:srgbClr val="822433"/>
          </a:solidFill>
          <a:latin typeface="Arial" charset="0"/>
          <a:ea typeface="ＭＳ Ｐゴシック" pitchFamily="1" charset="-128"/>
        </a:defRPr>
      </a:lvl2pPr>
      <a:lvl3pPr algn="l" rtl="0" eaLnBrk="0" fontAlgn="base" hangingPunct="0">
        <a:spcBef>
          <a:spcPct val="0"/>
        </a:spcBef>
        <a:spcAft>
          <a:spcPct val="0"/>
        </a:spcAft>
        <a:defRPr sz="2400" b="1">
          <a:solidFill>
            <a:srgbClr val="822433"/>
          </a:solidFill>
          <a:latin typeface="Arial" charset="0"/>
          <a:ea typeface="ＭＳ Ｐゴシック" pitchFamily="1" charset="-128"/>
        </a:defRPr>
      </a:lvl3pPr>
      <a:lvl4pPr algn="l" rtl="0" eaLnBrk="0" fontAlgn="base" hangingPunct="0">
        <a:spcBef>
          <a:spcPct val="0"/>
        </a:spcBef>
        <a:spcAft>
          <a:spcPct val="0"/>
        </a:spcAft>
        <a:defRPr sz="2400" b="1">
          <a:solidFill>
            <a:srgbClr val="822433"/>
          </a:solidFill>
          <a:latin typeface="Arial" charset="0"/>
          <a:ea typeface="ＭＳ Ｐゴシック" pitchFamily="1" charset="-128"/>
        </a:defRPr>
      </a:lvl4pPr>
      <a:lvl5pPr algn="l" rtl="0" eaLnBrk="0" fontAlgn="base" hangingPunct="0">
        <a:spcBef>
          <a:spcPct val="0"/>
        </a:spcBef>
        <a:spcAft>
          <a:spcPct val="0"/>
        </a:spcAft>
        <a:defRPr sz="2400" b="1">
          <a:solidFill>
            <a:srgbClr val="822433"/>
          </a:solidFill>
          <a:latin typeface="Arial" charset="0"/>
          <a:ea typeface="ＭＳ Ｐゴシック" pitchFamily="1" charset="-128"/>
        </a:defRPr>
      </a:lvl5pPr>
      <a:lvl6pPr marL="457200" algn="l" rtl="0" fontAlgn="base">
        <a:spcBef>
          <a:spcPct val="0"/>
        </a:spcBef>
        <a:spcAft>
          <a:spcPct val="0"/>
        </a:spcAft>
        <a:defRPr sz="2400" b="1">
          <a:solidFill>
            <a:srgbClr val="822433"/>
          </a:solidFill>
          <a:latin typeface="Arial" charset="0"/>
          <a:ea typeface="ＭＳ Ｐゴシック" pitchFamily="1" charset="-128"/>
        </a:defRPr>
      </a:lvl6pPr>
      <a:lvl7pPr marL="914400" algn="l" rtl="0" fontAlgn="base">
        <a:spcBef>
          <a:spcPct val="0"/>
        </a:spcBef>
        <a:spcAft>
          <a:spcPct val="0"/>
        </a:spcAft>
        <a:defRPr sz="2400" b="1">
          <a:solidFill>
            <a:srgbClr val="822433"/>
          </a:solidFill>
          <a:latin typeface="Arial" charset="0"/>
          <a:ea typeface="ＭＳ Ｐゴシック" pitchFamily="1" charset="-128"/>
        </a:defRPr>
      </a:lvl7pPr>
      <a:lvl8pPr marL="1371600" algn="l" rtl="0" fontAlgn="base">
        <a:spcBef>
          <a:spcPct val="0"/>
        </a:spcBef>
        <a:spcAft>
          <a:spcPct val="0"/>
        </a:spcAft>
        <a:defRPr sz="2400" b="1">
          <a:solidFill>
            <a:srgbClr val="822433"/>
          </a:solidFill>
          <a:latin typeface="Arial" charset="0"/>
          <a:ea typeface="ＭＳ Ｐゴシック" pitchFamily="1" charset="-128"/>
        </a:defRPr>
      </a:lvl8pPr>
      <a:lvl9pPr marL="1828800" algn="l" rtl="0" fontAlgn="base">
        <a:spcBef>
          <a:spcPct val="0"/>
        </a:spcBef>
        <a:spcAft>
          <a:spcPct val="0"/>
        </a:spcAft>
        <a:defRPr sz="2400" b="1">
          <a:solidFill>
            <a:srgbClr val="822433"/>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lr>
          <a:srgbClr val="822433"/>
        </a:buClr>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00"/>
          </a:solidFill>
          <a:latin typeface="+mn-lt"/>
          <a:ea typeface="+mn-ea"/>
        </a:defRPr>
      </a:lvl2pPr>
      <a:lvl3pPr marL="1143000" indent="-228600" algn="l" rtl="0" eaLnBrk="0" fontAlgn="base" hangingPunct="0">
        <a:spcBef>
          <a:spcPct val="20000"/>
        </a:spcBef>
        <a:spcAft>
          <a:spcPct val="0"/>
        </a:spcAft>
        <a:buChar char="•"/>
        <a:defRPr sz="1600">
          <a:solidFill>
            <a:srgbClr val="000000"/>
          </a:solidFill>
          <a:latin typeface="+mn-lt"/>
          <a:ea typeface="+mn-ea"/>
        </a:defRPr>
      </a:lvl3pPr>
      <a:lvl4pPr marL="1562100" indent="-228600" algn="l" rtl="0" eaLnBrk="0" fontAlgn="base" hangingPunct="0">
        <a:spcBef>
          <a:spcPct val="20000"/>
        </a:spcBef>
        <a:spcAft>
          <a:spcPct val="0"/>
        </a:spcAft>
        <a:buChar char="–"/>
        <a:defRPr sz="1400">
          <a:solidFill>
            <a:srgbClr val="000000"/>
          </a:solidFill>
          <a:latin typeface="+mn-lt"/>
          <a:ea typeface="+mn-ea"/>
        </a:defRPr>
      </a:lvl4pPr>
      <a:lvl5pPr marL="1981200" indent="-228600" algn="l" rtl="0" eaLnBrk="0" fontAlgn="base" hangingPunct="0">
        <a:spcBef>
          <a:spcPct val="20000"/>
        </a:spcBef>
        <a:spcAft>
          <a:spcPct val="0"/>
        </a:spcAft>
        <a:buChar char="»"/>
        <a:defRPr sz="1200">
          <a:solidFill>
            <a:srgbClr val="000000"/>
          </a:solidFill>
          <a:latin typeface="+mn-lt"/>
          <a:ea typeface="+mn-ea"/>
        </a:defRPr>
      </a:lvl5pPr>
      <a:lvl6pPr marL="2438400" indent="-228600" algn="l" rtl="0" fontAlgn="base">
        <a:spcBef>
          <a:spcPct val="20000"/>
        </a:spcBef>
        <a:spcAft>
          <a:spcPct val="0"/>
        </a:spcAft>
        <a:buChar char="»"/>
        <a:defRPr sz="1200">
          <a:solidFill>
            <a:srgbClr val="000000"/>
          </a:solidFill>
          <a:latin typeface="+mn-lt"/>
          <a:ea typeface="+mn-ea"/>
        </a:defRPr>
      </a:lvl6pPr>
      <a:lvl7pPr marL="2895600" indent="-228600" algn="l" rtl="0" fontAlgn="base">
        <a:spcBef>
          <a:spcPct val="20000"/>
        </a:spcBef>
        <a:spcAft>
          <a:spcPct val="0"/>
        </a:spcAft>
        <a:buChar char="»"/>
        <a:defRPr sz="1200">
          <a:solidFill>
            <a:srgbClr val="000000"/>
          </a:solidFill>
          <a:latin typeface="+mn-lt"/>
          <a:ea typeface="+mn-ea"/>
        </a:defRPr>
      </a:lvl7pPr>
      <a:lvl8pPr marL="3352800" indent="-228600" algn="l" rtl="0" fontAlgn="base">
        <a:spcBef>
          <a:spcPct val="20000"/>
        </a:spcBef>
        <a:spcAft>
          <a:spcPct val="0"/>
        </a:spcAft>
        <a:buChar char="»"/>
        <a:defRPr sz="1200">
          <a:solidFill>
            <a:srgbClr val="000000"/>
          </a:solidFill>
          <a:latin typeface="+mn-lt"/>
          <a:ea typeface="+mn-ea"/>
        </a:defRPr>
      </a:lvl8pPr>
      <a:lvl9pPr marL="3810000" indent="-228600" algn="l" rtl="0" fontAlgn="base">
        <a:spcBef>
          <a:spcPct val="20000"/>
        </a:spcBef>
        <a:spcAft>
          <a:spcPct val="0"/>
        </a:spcAft>
        <a:buChar char="»"/>
        <a:defRPr sz="12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8" name="Rectangle 11"/>
          <p:cNvSpPr>
            <a:spLocks noChangeArrowheads="1"/>
          </p:cNvSpPr>
          <p:nvPr/>
        </p:nvSpPr>
        <p:spPr bwMode="auto">
          <a:xfrm>
            <a:off x="0" y="0"/>
            <a:ext cx="9144000" cy="3429000"/>
          </a:xfrm>
          <a:prstGeom prst="rect">
            <a:avLst/>
          </a:prstGeom>
          <a:solidFill>
            <a:srgbClr val="006778"/>
          </a:solidFill>
          <a:ln w="9525">
            <a:noFill/>
            <a:miter lim="800000"/>
            <a:headEnd/>
            <a:tailEnd/>
          </a:ln>
        </p:spPr>
        <p:txBody>
          <a:bodyPr wrap="none" anchor="ctr"/>
          <a:lstStyle/>
          <a:p>
            <a:endParaRPr lang="it-IT" altLang="it-IT" dirty="0"/>
          </a:p>
        </p:txBody>
      </p:sp>
      <p:sp>
        <p:nvSpPr>
          <p:cNvPr id="4099" name="Rectangle 4"/>
          <p:cNvSpPr>
            <a:spLocks noGrp="1" noChangeArrowheads="1"/>
          </p:cNvSpPr>
          <p:nvPr>
            <p:ph type="subTitle" idx="1"/>
          </p:nvPr>
        </p:nvSpPr>
        <p:spPr>
          <a:xfrm>
            <a:off x="2339975" y="1052513"/>
            <a:ext cx="6138863" cy="661987"/>
          </a:xfrm>
        </p:spPr>
        <p:txBody>
          <a:bodyPr/>
          <a:lstStyle/>
          <a:p>
            <a:r>
              <a:rPr lang="en-US" altLang="it-IT" sz="1800" b="1" dirty="0">
                <a:solidFill>
                  <a:schemeClr val="bg1"/>
                </a:solidFill>
              </a:rPr>
              <a:t>Academic </a:t>
            </a:r>
            <a:r>
              <a:rPr lang="en-US" altLang="it-IT" sz="1800" b="1">
                <a:solidFill>
                  <a:schemeClr val="bg1"/>
                </a:solidFill>
              </a:rPr>
              <a:t>Year 2018-2019</a:t>
            </a:r>
            <a:endParaRPr lang="en-US" altLang="it-IT" sz="1800" b="1" dirty="0">
              <a:solidFill>
                <a:schemeClr val="bg1"/>
              </a:solidFill>
            </a:endParaRPr>
          </a:p>
          <a:p>
            <a:r>
              <a:rPr lang="en-US" altLang="it-IT" sz="1800" b="1" dirty="0">
                <a:solidFill>
                  <a:schemeClr val="bg1"/>
                </a:solidFill>
              </a:rPr>
              <a:t>Prof. Pietro Boria</a:t>
            </a:r>
          </a:p>
        </p:txBody>
      </p:sp>
      <p:sp>
        <p:nvSpPr>
          <p:cNvPr id="2052" name="Rectangle 3">
            <a:extLst>
              <a:ext uri="{FF2B5EF4-FFF2-40B4-BE49-F238E27FC236}">
                <a16:creationId xmlns:a16="http://schemas.microsoft.com/office/drawing/2014/main" id="{E6BBED04-0C3C-4F30-AE87-26277B210C42}"/>
              </a:ext>
            </a:extLst>
          </p:cNvPr>
          <p:cNvSpPr>
            <a:spLocks noGrp="1" noChangeArrowheads="1"/>
          </p:cNvSpPr>
          <p:nvPr>
            <p:ph type="ctrTitle"/>
          </p:nvPr>
        </p:nvSpPr>
        <p:spPr>
          <a:xfrm>
            <a:off x="2195513" y="404813"/>
            <a:ext cx="6096000" cy="503237"/>
          </a:xfrm>
        </p:spPr>
        <p:txBody>
          <a:bodyPr/>
          <a:lstStyle/>
          <a:p>
            <a:pPr algn="ctr" eaLnBrk="1" hangingPunct="1">
              <a:defRPr/>
            </a:pPr>
            <a:r>
              <a:rPr lang="it-IT" altLang="it-IT" dirty="0">
                <a:solidFill>
                  <a:schemeClr val="bg1"/>
                </a:solidFill>
                <a:latin typeface="+mn-lt"/>
              </a:rPr>
              <a:t> </a:t>
            </a:r>
            <a:r>
              <a:rPr lang="it-IT" altLang="it-IT" dirty="0" err="1">
                <a:solidFill>
                  <a:schemeClr val="bg1"/>
                </a:solidFill>
                <a:latin typeface="+mn-lt"/>
              </a:rPr>
              <a:t>European</a:t>
            </a:r>
            <a:r>
              <a:rPr lang="it-IT" altLang="it-IT" dirty="0">
                <a:solidFill>
                  <a:schemeClr val="bg1"/>
                </a:solidFill>
                <a:latin typeface="+mn-lt"/>
              </a:rPr>
              <a:t> </a:t>
            </a:r>
            <a:r>
              <a:rPr lang="it-IT" altLang="it-IT" dirty="0" err="1">
                <a:solidFill>
                  <a:schemeClr val="bg1"/>
                </a:solidFill>
                <a:latin typeface="+mn-lt"/>
              </a:rPr>
              <a:t>Tax</a:t>
            </a:r>
            <a:r>
              <a:rPr lang="it-IT" altLang="it-IT" dirty="0">
                <a:solidFill>
                  <a:schemeClr val="bg1"/>
                </a:solidFill>
                <a:latin typeface="+mn-lt"/>
              </a:rPr>
              <a:t> Law </a:t>
            </a:r>
          </a:p>
        </p:txBody>
      </p:sp>
      <p:grpSp>
        <p:nvGrpSpPr>
          <p:cNvPr id="4101" name="Group 17"/>
          <p:cNvGrpSpPr>
            <a:grpSpLocks/>
          </p:cNvGrpSpPr>
          <p:nvPr/>
        </p:nvGrpSpPr>
        <p:grpSpPr bwMode="auto">
          <a:xfrm>
            <a:off x="0" y="2759075"/>
            <a:ext cx="9144000" cy="4098925"/>
            <a:chOff x="0" y="1738"/>
            <a:chExt cx="5761" cy="2582"/>
          </a:xfrm>
        </p:grpSpPr>
        <p:pic>
          <p:nvPicPr>
            <p:cNvPr id="4103" name="Picture 15" descr="Fondino"/>
            <p:cNvPicPr>
              <a:picLocks noChangeAspect="1" noChangeArrowheads="1"/>
            </p:cNvPicPr>
            <p:nvPr/>
          </p:nvPicPr>
          <p:blipFill>
            <a:blip r:embed="rId3" cstate="print"/>
            <a:srcRect/>
            <a:stretch>
              <a:fillRect/>
            </a:stretch>
          </p:blipFill>
          <p:spPr bwMode="auto">
            <a:xfrm>
              <a:off x="0" y="2158"/>
              <a:ext cx="5760" cy="2162"/>
            </a:xfrm>
            <a:prstGeom prst="rect">
              <a:avLst/>
            </a:prstGeom>
            <a:noFill/>
            <a:ln w="9525">
              <a:noFill/>
              <a:miter lim="800000"/>
              <a:headEnd/>
              <a:tailEnd/>
            </a:ln>
          </p:spPr>
        </p:pic>
        <p:pic>
          <p:nvPicPr>
            <p:cNvPr id="4104" name="Picture 13" descr="logo +marchio"/>
            <p:cNvPicPr>
              <a:picLocks noChangeAspect="1" noChangeArrowheads="1"/>
            </p:cNvPicPr>
            <p:nvPr/>
          </p:nvPicPr>
          <p:blipFill>
            <a:blip r:embed="rId4" cstate="print"/>
            <a:srcRect/>
            <a:stretch>
              <a:fillRect/>
            </a:stretch>
          </p:blipFill>
          <p:spPr bwMode="auto">
            <a:xfrm>
              <a:off x="0" y="2160"/>
              <a:ext cx="5761" cy="722"/>
            </a:xfrm>
            <a:prstGeom prst="rect">
              <a:avLst/>
            </a:prstGeom>
            <a:noFill/>
            <a:ln w="9525">
              <a:noFill/>
              <a:miter lim="800000"/>
              <a:headEnd/>
              <a:tailEnd/>
            </a:ln>
          </p:spPr>
        </p:pic>
        <p:pic>
          <p:nvPicPr>
            <p:cNvPr id="4105" name="Picture 16" descr="fascia"/>
            <p:cNvPicPr>
              <a:picLocks noChangeAspect="1" noChangeArrowheads="1"/>
            </p:cNvPicPr>
            <p:nvPr/>
          </p:nvPicPr>
          <p:blipFill>
            <a:blip r:embed="rId5" cstate="print"/>
            <a:srcRect/>
            <a:stretch>
              <a:fillRect/>
            </a:stretch>
          </p:blipFill>
          <p:spPr bwMode="auto">
            <a:xfrm>
              <a:off x="1316" y="1738"/>
              <a:ext cx="4444" cy="422"/>
            </a:xfrm>
            <a:prstGeom prst="rect">
              <a:avLst/>
            </a:prstGeom>
            <a:noFill/>
            <a:ln w="9525">
              <a:noFill/>
              <a:miter lim="800000"/>
              <a:headEnd/>
              <a:tailEnd/>
            </a:ln>
          </p:spPr>
        </p:pic>
      </p:grpSp>
      <p:sp>
        <p:nvSpPr>
          <p:cNvPr id="2" name="CasellaDiTesto 1">
            <a:extLst>
              <a:ext uri="{FF2B5EF4-FFF2-40B4-BE49-F238E27FC236}">
                <a16:creationId xmlns:a16="http://schemas.microsoft.com/office/drawing/2014/main" id="{99F045AF-5C41-41EB-8004-648E7FD11334}"/>
              </a:ext>
            </a:extLst>
          </p:cNvPr>
          <p:cNvSpPr txBox="1"/>
          <p:nvPr/>
        </p:nvSpPr>
        <p:spPr>
          <a:xfrm>
            <a:off x="4140200" y="3741738"/>
            <a:ext cx="4895850" cy="830997"/>
          </a:xfrm>
          <a:prstGeom prst="rect">
            <a:avLst/>
          </a:prstGeom>
          <a:noFill/>
        </p:spPr>
        <p:txBody>
          <a:bodyPr>
            <a:spAutoFit/>
          </a:bodyPr>
          <a:lstStyle/>
          <a:p>
            <a:pPr algn="ctr">
              <a:defRPr/>
            </a:pPr>
            <a:r>
              <a:rPr lang="en-US" sz="2400" b="1" dirty="0">
                <a:latin typeface="+mj-lt"/>
                <a:ea typeface="ＭＳ Ｐゴシック" pitchFamily="1" charset="-128"/>
              </a:rPr>
              <a:t>Excise duties and customs duties </a:t>
            </a:r>
            <a:endParaRPr lang="it-IT" sz="2400" b="1" dirty="0">
              <a:latin typeface="+mj-lt"/>
              <a:ea typeface="ＭＳ Ｐゴシック" pitchFamily="1"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Customs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06847"/>
            <a:ext cx="7559675" cy="4670425"/>
          </a:xfrm>
        </p:spPr>
        <p:txBody>
          <a:bodyPr/>
          <a:lstStyle/>
          <a:p>
            <a:pPr algn="just">
              <a:buFont typeface="Arial" pitchFamily="34" charset="0"/>
              <a:buChar char="•"/>
            </a:pPr>
            <a:r>
              <a:rPr lang="en-US" sz="1400" dirty="0">
                <a:latin typeface="Times New Roman" pitchFamily="18" charset="0"/>
                <a:cs typeface="Times New Roman" pitchFamily="18" charset="0"/>
              </a:rPr>
              <a:t>The matter of  customs duties has been subject to a process of harmonization within the EU system that has produced a regulatory framework basically stabilized in the national legislation of the Member State.</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Indeed the removal of customs border to allow the free movement of goods and service within the European area constitutes a fundamental rule for the establishment of the common market, which find also an explicit recognition in the Treaty.</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b="1" dirty="0">
                <a:latin typeface="Times New Roman" pitchFamily="18" charset="0"/>
                <a:cs typeface="Times New Roman" pitchFamily="18" charset="0"/>
              </a:rPr>
              <a:t>Since 1993, customs for intra-Community trade has been abolished</a:t>
            </a:r>
            <a:r>
              <a:rPr lang="en-US" sz="1400" dirty="0">
                <a:latin typeface="Times New Roman" pitchFamily="18" charset="0"/>
                <a:cs typeface="Times New Roman" pitchFamily="18" charset="0"/>
              </a:rPr>
              <a:t>.</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b="1" dirty="0">
                <a:latin typeface="Times New Roman" pitchFamily="18" charset="0"/>
                <a:cs typeface="Times New Roman" pitchFamily="18" charset="0"/>
              </a:rPr>
              <a:t>Art. 28 TFEU </a:t>
            </a:r>
            <a:r>
              <a:rPr lang="en-US" sz="1400" dirty="0">
                <a:latin typeface="Times New Roman" pitchFamily="18" charset="0"/>
                <a:cs typeface="Times New Roman" pitchFamily="18" charset="0"/>
              </a:rPr>
              <a:t>"</a:t>
            </a:r>
            <a:r>
              <a:rPr lang="en-US" sz="1400" i="1" dirty="0">
                <a:latin typeface="Times New Roman" pitchFamily="18" charset="0"/>
                <a:cs typeface="Times New Roman" pitchFamily="18" charset="0"/>
              </a:rPr>
              <a:t>The Union shall comprise a customs union covering all trade in goods and entailing the prohibition between Member States of customs duties on imports and exports and of all charges having equivalent effect, as well as the adoption of a common customs tariff in their relations with third countries</a:t>
            </a:r>
            <a:r>
              <a:rPr lang="en-US" sz="1400" dirty="0">
                <a:latin typeface="Times New Roman" pitchFamily="18" charset="0"/>
                <a:cs typeface="Times New Roman" pitchFamily="18" charset="0"/>
              </a:rPr>
              <a:t>".</a:t>
            </a:r>
            <a:endParaRPr lang="it-IT"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b="1" dirty="0">
                <a:latin typeface="Times New Roman" pitchFamily="18" charset="0"/>
                <a:cs typeface="Times New Roman" pitchFamily="18" charset="0"/>
              </a:rPr>
              <a:t>Art. 29 TFEU </a:t>
            </a:r>
            <a:r>
              <a:rPr lang="en-US" sz="1400" dirty="0">
                <a:latin typeface="Times New Roman" pitchFamily="18" charset="0"/>
                <a:cs typeface="Times New Roman" pitchFamily="18" charset="0"/>
              </a:rPr>
              <a:t>"</a:t>
            </a:r>
            <a:r>
              <a:rPr lang="en-US" sz="1400" i="1" dirty="0">
                <a:latin typeface="Times New Roman" pitchFamily="18" charset="0"/>
                <a:cs typeface="Times New Roman" pitchFamily="18" charset="0"/>
              </a:rPr>
              <a:t>Products from third countries for which import formalities have been carried out in that Member State and customs duties and charges having equivalent effect and which have not benefited from a total or partial drawback of those duties and taxes shall be considered to be in free circulation in a Member State</a:t>
            </a:r>
            <a:r>
              <a:rPr lang="en-US" sz="1400" dirty="0">
                <a:latin typeface="Times New Roman" pitchFamily="18" charset="0"/>
                <a:cs typeface="Times New Roman" pitchFamily="18" charset="0"/>
              </a:rPr>
              <a:t>”.</a:t>
            </a:r>
            <a:endParaRPr lang="it-IT"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10</a:t>
            </a:fld>
            <a:endParaRPr lang="it-IT" alt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Customs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06847"/>
            <a:ext cx="7559675" cy="4670425"/>
          </a:xfrm>
        </p:spPr>
        <p:txBody>
          <a:bodyPr/>
          <a:lstStyle/>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The unitary discipline provided by the European Union states that </a:t>
            </a:r>
            <a:r>
              <a:rPr lang="en-US" sz="1400" b="1" dirty="0">
                <a:latin typeface="Times New Roman" pitchFamily="18" charset="0"/>
                <a:cs typeface="Times New Roman" pitchFamily="18" charset="0"/>
              </a:rPr>
              <a:t>custom duties are imposed on goods coming from outside the EU and intended for consumption in the territory of the European Union .</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Taxes are paid, levied and assessed by the customs offices of the Member States, but they are destined to flow into the EU budget as a typical source of incoming belonging to the latter.</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The harmonization of customs duties has been achieved with a series of regulatory measures and in particular:</a:t>
            </a:r>
          </a:p>
          <a:p>
            <a:pPr algn="just">
              <a:buFont typeface="Arial" pitchFamily="34" charset="0"/>
              <a:buChar char="•"/>
            </a:pPr>
            <a:endParaRPr lang="en-US" sz="1400" dirty="0">
              <a:latin typeface="Times New Roman" pitchFamily="18" charset="0"/>
              <a:cs typeface="Times New Roman" pitchFamily="18" charset="0"/>
            </a:endParaRPr>
          </a:p>
          <a:p>
            <a:pPr lvl="1" algn="just">
              <a:buFont typeface="Wingdings" pitchFamily="2" charset="2"/>
              <a:buChar char="Ø"/>
            </a:pPr>
            <a:r>
              <a:rPr lang="en-US" sz="1400" dirty="0">
                <a:latin typeface="Times New Roman" pitchFamily="18" charset="0"/>
                <a:cs typeface="Times New Roman" pitchFamily="18" charset="0"/>
              </a:rPr>
              <a:t>European Custom Code, established by ECC Regulation of 10/12/1992 no. 2913 (now replaced by ECC Regulation of 09/10/2013 no. 952), which defines the object, the taxpayers, the methods of determining the custom debt and the specific custom regimes;</a:t>
            </a:r>
          </a:p>
          <a:p>
            <a:pPr lvl="1" algn="just">
              <a:buFont typeface="Wingdings" pitchFamily="2" charset="2"/>
              <a:buChar char="Ø"/>
            </a:pPr>
            <a:r>
              <a:rPr lang="en-US" sz="1400" dirty="0">
                <a:latin typeface="Times New Roman" pitchFamily="18" charset="0"/>
                <a:cs typeface="Times New Roman" pitchFamily="18" charset="0"/>
              </a:rPr>
              <a:t>Implementing Provision of the European Custom Code, arranged with the following EEC regulation of 2/7/1993 no. 2454 (now replaced by ECC Regulation no. </a:t>
            </a:r>
            <a:r>
              <a:rPr lang="it-IT" sz="1400" dirty="0">
                <a:latin typeface="Times New Roman" pitchFamily="18" charset="0"/>
                <a:cs typeface="Times New Roman" pitchFamily="18" charset="0"/>
              </a:rPr>
              <a:t>2015/2446 and 2015/2447)</a:t>
            </a:r>
            <a:r>
              <a:rPr lang="en-US" sz="1400" dirty="0">
                <a:latin typeface="Times New Roman" pitchFamily="18" charset="0"/>
                <a:cs typeface="Times New Roman" pitchFamily="18" charset="0"/>
              </a:rPr>
              <a:t>;</a:t>
            </a:r>
          </a:p>
          <a:p>
            <a:pPr lvl="1" algn="just">
              <a:buFont typeface="Wingdings" pitchFamily="2" charset="2"/>
              <a:buChar char="Ø"/>
            </a:pPr>
            <a:r>
              <a:rPr lang="en-US" sz="1400" dirty="0">
                <a:latin typeface="Times New Roman" pitchFamily="18" charset="0"/>
                <a:cs typeface="Times New Roman" pitchFamily="18" charset="0"/>
              </a:rPr>
              <a:t>Common Custom Tariff, set out in the Regulation EEC of 7/23/1987 no. 2658.</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11</a:t>
            </a:fld>
            <a:endParaRPr lang="it-IT" alt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Customs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06847"/>
            <a:ext cx="7559675" cy="4670425"/>
          </a:xfrm>
        </p:spPr>
        <p:txBody>
          <a:bodyPr/>
          <a:lstStyle/>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The determination of the tax liability is realized through a single customs tariff that applies to all goods coming from countries outside EU.</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This is a policy that realizes the custom union, which constitutes a further step that the abatement of the customs border, capable to indicate a higher level of integration of the Member States in the trade relations with Extra EU countries.  </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By virtue of the process of harmonization, the customs barriers currently exist only at the border with countries outside EU in order to allow the application of custom duties on goods coming from outside European territories.</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b="1" dirty="0">
                <a:latin typeface="Times New Roman" pitchFamily="18" charset="0"/>
                <a:cs typeface="Times New Roman" pitchFamily="18" charset="0"/>
              </a:rPr>
              <a:t>Once crossed the borders with the EU, the goods can move within the European market without any additional tax burden (they are “</a:t>
            </a:r>
            <a:r>
              <a:rPr lang="en-US" sz="1400" b="1" i="1" dirty="0">
                <a:latin typeface="Times New Roman" pitchFamily="18" charset="0"/>
                <a:cs typeface="Times New Roman" pitchFamily="18" charset="0"/>
              </a:rPr>
              <a:t>cleared</a:t>
            </a:r>
            <a:r>
              <a:rPr lang="en-US" sz="1400" b="1" dirty="0">
                <a:latin typeface="Times New Roman" pitchFamily="18" charset="0"/>
                <a:cs typeface="Times New Roman" pitchFamily="18" charset="0"/>
              </a:rPr>
              <a:t>”). </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12</a:t>
            </a:fld>
            <a:endParaRPr lang="it-IT" altLang="it-IT"/>
          </a:p>
        </p:txBody>
      </p:sp>
      <p:cxnSp>
        <p:nvCxnSpPr>
          <p:cNvPr id="8" name="Connettore 2 7"/>
          <p:cNvCxnSpPr/>
          <p:nvPr/>
        </p:nvCxnSpPr>
        <p:spPr bwMode="auto">
          <a:xfrm>
            <a:off x="4572000" y="1844824"/>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European Court of Justice on Customs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06847"/>
            <a:ext cx="7559675" cy="4670425"/>
          </a:xfrm>
        </p:spPr>
        <p:txBody>
          <a:bodyPr/>
          <a:lstStyle/>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On this subject, the Court has adopted an approach oriented towards </a:t>
            </a:r>
            <a:r>
              <a:rPr lang="en-US" sz="1400" b="1" i="1" dirty="0">
                <a:latin typeface="Times New Roman" pitchFamily="18" charset="0"/>
                <a:cs typeface="Times New Roman" pitchFamily="18" charset="0"/>
              </a:rPr>
              <a:t>case by approach, </a:t>
            </a:r>
            <a:r>
              <a:rPr lang="en-US" sz="1400" dirty="0">
                <a:latin typeface="Times New Roman" pitchFamily="18" charset="0"/>
                <a:cs typeface="Times New Roman" pitchFamily="18" charset="0"/>
              </a:rPr>
              <a:t>intervening to resolve specific issues. </a:t>
            </a: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The uniform interpretation of customs classifications is entrusted exclusively to the Court, which is activated on the basis of referral by the national courts.</a:t>
            </a:r>
          </a:p>
          <a:p>
            <a:pPr algn="just">
              <a:buFont typeface="Arial" pitchFamily="34" charset="0"/>
              <a:buChar char="•"/>
            </a:pPr>
            <a:endParaRPr lang="en-US" sz="1400" dirty="0">
              <a:latin typeface="Times New Roman" pitchFamily="18" charset="0"/>
              <a:cs typeface="Times New Roman" pitchFamily="18" charset="0"/>
            </a:endParaRPr>
          </a:p>
          <a:p>
            <a:pPr lvl="1" algn="just">
              <a:buFont typeface="Wingdings" pitchFamily="2" charset="2"/>
              <a:buChar char="Ø"/>
            </a:pPr>
            <a:r>
              <a:rPr lang="en-US" sz="1400" dirty="0">
                <a:latin typeface="Times New Roman" pitchFamily="18" charset="0"/>
                <a:cs typeface="Times New Roman" pitchFamily="18" charset="0"/>
              </a:rPr>
              <a:t>the classification of products should be conducted on the basis of the characteristics and objective properties of the products (ECJ C-36/71);</a:t>
            </a:r>
          </a:p>
          <a:p>
            <a:pPr lvl="1" algn="just">
              <a:buFont typeface="Wingdings" pitchFamily="2" charset="2"/>
              <a:buChar char="Ø"/>
            </a:pPr>
            <a:r>
              <a:rPr lang="en-US" sz="1400" dirty="0">
                <a:latin typeface="Times New Roman" pitchFamily="18" charset="0"/>
                <a:cs typeface="Times New Roman" pitchFamily="18" charset="0"/>
              </a:rPr>
              <a:t>where the product does not have unambiguous characteristics, reference must be made to the certificate of origin products (ECJ C-149/73);</a:t>
            </a:r>
          </a:p>
          <a:p>
            <a:pPr lvl="1" algn="just">
              <a:buFont typeface="Wingdings" pitchFamily="2" charset="2"/>
              <a:buChar char="Ø"/>
            </a:pPr>
            <a:r>
              <a:rPr lang="en-US" sz="1400" dirty="0">
                <a:latin typeface="Times New Roman" pitchFamily="18" charset="0"/>
                <a:cs typeface="Times New Roman" pitchFamily="18" charset="0"/>
              </a:rPr>
              <a:t>where there are several possible classifications, reference should be made to the customs heading with a more specific character products (ECJ C-164/95);</a:t>
            </a:r>
          </a:p>
          <a:p>
            <a:pPr lvl="1" algn="just">
              <a:buFont typeface="Wingdings" pitchFamily="2" charset="2"/>
              <a:buChar char="Ø"/>
            </a:pPr>
            <a:r>
              <a:rPr lang="en-US" sz="1400" dirty="0">
                <a:latin typeface="Times New Roman" pitchFamily="18" charset="0"/>
                <a:cs typeface="Times New Roman" pitchFamily="18" charset="0"/>
              </a:rPr>
              <a:t>where no customs heading is applicable, classification shall be carried out on the basis of analogy products (ECJ C-40/69).</a:t>
            </a:r>
          </a:p>
          <a:p>
            <a:pPr lvl="1" algn="just">
              <a:buFont typeface="Wingdings" pitchFamily="2" charset="2"/>
              <a:buChar char="Ø"/>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a:p>
            <a:pPr algn="just">
              <a:buFont typeface="Arial" pitchFamily="34" charset="0"/>
              <a:buChar char="•"/>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13</a:t>
            </a:fld>
            <a:endParaRPr lang="it-IT" altLang="it-IT"/>
          </a:p>
        </p:txBody>
      </p:sp>
      <p:cxnSp>
        <p:nvCxnSpPr>
          <p:cNvPr id="8" name="Connettore 2 7"/>
          <p:cNvCxnSpPr/>
          <p:nvPr/>
        </p:nvCxnSpPr>
        <p:spPr bwMode="auto">
          <a:xfrm>
            <a:off x="4572000" y="1844824"/>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Excise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96975"/>
            <a:ext cx="7559675" cy="4670425"/>
          </a:xfrm>
        </p:spPr>
        <p:txBody>
          <a:bodyPr/>
          <a:lstStyle/>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Excise duties are </a:t>
            </a:r>
            <a:r>
              <a:rPr lang="en-US" sz="1400" b="1" dirty="0">
                <a:latin typeface="Times New Roman" pitchFamily="18" charset="0"/>
                <a:cs typeface="Times New Roman" pitchFamily="18" charset="0"/>
              </a:rPr>
              <a:t>taxes on the production </a:t>
            </a:r>
            <a:r>
              <a:rPr lang="en-US" sz="1400" dirty="0">
                <a:latin typeface="Times New Roman" pitchFamily="18" charset="0"/>
                <a:cs typeface="Times New Roman" pitchFamily="18" charset="0"/>
              </a:rPr>
              <a:t>(or manufacture) of certain products and are adopted to hit widespread goods, the production of which is centralized and producers will then seek to recover from final consumers.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They are into the category of </a:t>
            </a:r>
            <a:r>
              <a:rPr lang="en-US" sz="1400" b="1" dirty="0">
                <a:latin typeface="Times New Roman" pitchFamily="18" charset="0"/>
                <a:cs typeface="Times New Roman" pitchFamily="18" charset="0"/>
              </a:rPr>
              <a:t>manufacturing and consumption taxes</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Following the Community harmonization process, a </a:t>
            </a:r>
            <a:r>
              <a:rPr lang="en-US" sz="1400" u="sng" dirty="0">
                <a:latin typeface="Times New Roman" pitchFamily="18" charset="0"/>
                <a:cs typeface="Times New Roman" pitchFamily="18" charset="0"/>
              </a:rPr>
              <a:t>limited number of products are affected</a:t>
            </a:r>
            <a:r>
              <a:rPr lang="en-US" sz="1400" dirty="0">
                <a:latin typeface="Times New Roman" pitchFamily="18" charset="0"/>
                <a:cs typeface="Times New Roman" pitchFamily="18" charset="0"/>
              </a:rPr>
              <a:t>.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TU (Legislative Decree 504/1995) governs: </a:t>
            </a:r>
          </a:p>
          <a:p>
            <a:pPr algn="just"/>
            <a:endParaRPr lang="en-US" sz="1400" dirty="0">
              <a:latin typeface="Times New Roman" pitchFamily="18" charset="0"/>
              <a:cs typeface="Times New Roman" pitchFamily="18" charset="0"/>
            </a:endParaRPr>
          </a:p>
          <a:p>
            <a:pPr lvl="2" algn="just">
              <a:buFont typeface="Wingdings" pitchFamily="2" charset="2"/>
              <a:buChar char="Ø"/>
            </a:pPr>
            <a:r>
              <a:rPr lang="en-US" sz="1400" dirty="0">
                <a:latin typeface="Times New Roman" pitchFamily="18" charset="0"/>
                <a:cs typeface="Times New Roman" pitchFamily="18" charset="0"/>
              </a:rPr>
              <a:t>Tax on energy products (gas, diesel, LPG) and natural gas; </a:t>
            </a:r>
          </a:p>
          <a:p>
            <a:pPr lvl="2" algn="just">
              <a:buFont typeface="Wingdings" pitchFamily="2" charset="2"/>
              <a:buChar char="Ø"/>
            </a:pPr>
            <a:r>
              <a:rPr lang="en-US" sz="1400" dirty="0">
                <a:latin typeface="Times New Roman" pitchFamily="18" charset="0"/>
                <a:cs typeface="Times New Roman" pitchFamily="18" charset="0"/>
              </a:rPr>
              <a:t>Tax on alcohol and alcoholic beverages; </a:t>
            </a:r>
          </a:p>
          <a:p>
            <a:pPr lvl="2" algn="just">
              <a:buFont typeface="Wingdings" pitchFamily="2" charset="2"/>
              <a:buChar char="Ø"/>
            </a:pPr>
            <a:r>
              <a:rPr lang="en-US" sz="1400" dirty="0">
                <a:latin typeface="Times New Roman" pitchFamily="18" charset="0"/>
                <a:cs typeface="Times New Roman" pitchFamily="18" charset="0"/>
              </a:rPr>
              <a:t>Tax on electricity consumption; </a:t>
            </a:r>
          </a:p>
          <a:p>
            <a:pPr lvl="2" algn="just">
              <a:buFont typeface="Wingdings" pitchFamily="2" charset="2"/>
              <a:buChar char="Ø"/>
            </a:pPr>
            <a:r>
              <a:rPr lang="en-US" sz="1400" dirty="0">
                <a:latin typeface="Times New Roman" pitchFamily="18" charset="0"/>
                <a:cs typeface="Times New Roman" pitchFamily="18" charset="0"/>
              </a:rPr>
              <a:t>Tax on manufactured tobaccos; </a:t>
            </a:r>
          </a:p>
          <a:p>
            <a:pPr lvl="2" algn="just">
              <a:buFont typeface="Wingdings" pitchFamily="2" charset="2"/>
              <a:buChar char="Ø"/>
            </a:pPr>
            <a:r>
              <a:rPr lang="en-US" sz="1400" dirty="0">
                <a:latin typeface="Times New Roman" pitchFamily="18" charset="0"/>
                <a:cs typeface="Times New Roman" pitchFamily="18" charset="0"/>
              </a:rPr>
              <a:t>The tax on matches.</a:t>
            </a: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2</a:t>
            </a:fld>
            <a:endParaRPr lang="it-IT" alt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Excise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96975"/>
            <a:ext cx="7559675" cy="4670425"/>
          </a:xfrm>
        </p:spPr>
        <p:txBody>
          <a:bodyPr/>
          <a:lstStyle/>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a:t>
            </a:r>
            <a:r>
              <a:rPr lang="en-US" sz="1400" b="1" dirty="0">
                <a:latin typeface="Times New Roman" pitchFamily="18" charset="0"/>
                <a:cs typeface="Times New Roman" pitchFamily="18" charset="0"/>
              </a:rPr>
              <a:t>tax base </a:t>
            </a:r>
            <a:r>
              <a:rPr lang="en-US" sz="1400" dirty="0">
                <a:latin typeface="Times New Roman" pitchFamily="18" charset="0"/>
                <a:cs typeface="Times New Roman" pitchFamily="18" charset="0"/>
              </a:rPr>
              <a:t>is manufacturing. The obligation does not have to be fulfilled immediately, because before being released for consumption, the product is placed under' suspensive arrangements', the release for consumption makes the tax chargeable.</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tax is payable in the EU country where consumption is made. </a:t>
            </a:r>
          </a:p>
          <a:p>
            <a:pPr algn="just"/>
            <a:r>
              <a:rPr lang="en-US" sz="1400" b="1" dirty="0">
                <a:latin typeface="Times New Roman" pitchFamily="18" charset="0"/>
                <a:cs typeface="Times New Roman" pitchFamily="18" charset="0"/>
              </a:rPr>
              <a:t>Taxation in the country of destination.</a:t>
            </a:r>
          </a:p>
          <a:p>
            <a:pPr algn="just"/>
            <a:endParaRPr lang="en-US" sz="1400" b="1"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Also </a:t>
            </a:r>
            <a:r>
              <a:rPr lang="en-US" sz="1400" b="1" dirty="0">
                <a:latin typeface="Times New Roman" pitchFamily="18" charset="0"/>
                <a:cs typeface="Times New Roman" pitchFamily="18" charset="0"/>
              </a:rPr>
              <a:t>import</a:t>
            </a:r>
            <a:r>
              <a:rPr lang="en-US" sz="1400" dirty="0">
                <a:latin typeface="Times New Roman" pitchFamily="18" charset="0"/>
                <a:cs typeface="Times New Roman" pitchFamily="18" charset="0"/>
              </a:rPr>
              <a:t> (in an EU country) is a tax requirement also applies to border tax adjustments, affecting the imported product with the same taxation as excise duty applied within the European Union.</a:t>
            </a:r>
            <a:endParaRPr lang="en-US" sz="1400" b="1"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3</a:t>
            </a:fld>
            <a:endParaRPr lang="it-IT" alt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Excise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96975"/>
            <a:ext cx="7559675" cy="4670425"/>
          </a:xfrm>
        </p:spPr>
        <p:txBody>
          <a:bodyPr/>
          <a:lstStyle/>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tax (or excise duty) warehouse is “</a:t>
            </a:r>
            <a:r>
              <a:rPr lang="en-US" sz="1400" i="1" dirty="0">
                <a:latin typeface="Times New Roman" pitchFamily="18" charset="0"/>
                <a:cs typeface="Times New Roman" pitchFamily="18" charset="0"/>
              </a:rPr>
              <a:t>the plant in which excise duties are levied, manufactured, processed, held, received or dispatched under a duty suspension arrangement, in accordance with the conditions laid down by the Financial Administration”.</a:t>
            </a:r>
          </a:p>
          <a:p>
            <a:pPr algn="just"/>
            <a:endParaRPr lang="en-US" sz="1400" b="1" i="1" dirty="0">
              <a:latin typeface="Times New Roman" pitchFamily="18" charset="0"/>
              <a:cs typeface="Times New Roman" pitchFamily="18" charset="0"/>
            </a:endParaRPr>
          </a:p>
          <a:p>
            <a:pPr algn="just"/>
            <a:endParaRPr lang="en-US" sz="1400" b="1" i="1" dirty="0">
              <a:latin typeface="Times New Roman" pitchFamily="18" charset="0"/>
              <a:cs typeface="Times New Roman" pitchFamily="18" charset="0"/>
            </a:endParaRPr>
          </a:p>
          <a:p>
            <a:pPr algn="just"/>
            <a:r>
              <a:rPr lang="en-US" sz="1400" b="1" dirty="0">
                <a:latin typeface="Times New Roman" pitchFamily="18" charset="0"/>
                <a:cs typeface="Times New Roman" pitchFamily="18" charset="0"/>
              </a:rPr>
              <a:t>Taxable persons are:</a:t>
            </a:r>
          </a:p>
          <a:p>
            <a:pPr algn="just"/>
            <a:endParaRPr lang="en-US" sz="1400" b="1" i="1" dirty="0">
              <a:latin typeface="Times New Roman" pitchFamily="18" charset="0"/>
              <a:cs typeface="Times New Roman" pitchFamily="18" charset="0"/>
            </a:endParaRPr>
          </a:p>
          <a:p>
            <a:pPr lvl="2" algn="just">
              <a:buFont typeface="Wingdings" pitchFamily="2" charset="2"/>
              <a:buChar char="Ø"/>
            </a:pP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the holder </a:t>
            </a:r>
            <a:r>
              <a:rPr lang="en-US" sz="1400" dirty="0">
                <a:latin typeface="Times New Roman" pitchFamily="18" charset="0"/>
                <a:cs typeface="Times New Roman" pitchFamily="18" charset="0"/>
              </a:rPr>
              <a:t>of the tax warehouse from which the goods are released for consumption;</a:t>
            </a:r>
          </a:p>
          <a:p>
            <a:pPr lvl="2" algn="just">
              <a:buFont typeface="Wingdings" pitchFamily="2" charset="2"/>
              <a:buChar char="Ø"/>
            </a:pPr>
            <a:r>
              <a:rPr lang="en-US" sz="1400" b="1" dirty="0">
                <a:latin typeface="Times New Roman" pitchFamily="18" charset="0"/>
                <a:cs typeface="Times New Roman" pitchFamily="18" charset="0"/>
              </a:rPr>
              <a:t>the guarantor </a:t>
            </a:r>
            <a:r>
              <a:rPr lang="en-US" sz="1400" dirty="0">
                <a:latin typeface="Times New Roman" pitchFamily="18" charset="0"/>
                <a:cs typeface="Times New Roman" pitchFamily="18" charset="0"/>
              </a:rPr>
              <a:t>and each person against whom the conditions for the chargeability of the tax are met jointly and severally.</a:t>
            </a: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4</a:t>
            </a:fld>
            <a:endParaRPr lang="it-IT" alt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The harmonization of excise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96975"/>
            <a:ext cx="7559675" cy="4670425"/>
          </a:xfrm>
        </p:spPr>
        <p:txBody>
          <a:bodyPr/>
          <a:lstStyle/>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Excise duties like the VAT are </a:t>
            </a:r>
            <a:r>
              <a:rPr lang="en-US" sz="1400" b="1" dirty="0">
                <a:latin typeface="Times New Roman" pitchFamily="18" charset="0"/>
                <a:cs typeface="Times New Roman" pitchFamily="18" charset="0"/>
              </a:rPr>
              <a:t>able to affect significantly the circulation of goods and services in the European market</a:t>
            </a:r>
            <a:r>
              <a:rPr lang="en-US" sz="1400" dirty="0">
                <a:latin typeface="Times New Roman" pitchFamily="18" charset="0"/>
                <a:cs typeface="Times New Roman" pitchFamily="18" charset="0"/>
              </a:rPr>
              <a:t> and, thus, appear as factor that might alter the free unfolding of the competitive mechanism.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For this reason excise duties have been </a:t>
            </a:r>
            <a:r>
              <a:rPr lang="en-US" sz="1400" u="sng" dirty="0">
                <a:latin typeface="Times New Roman" pitchFamily="18" charset="0"/>
                <a:cs typeface="Times New Roman" pitchFamily="18" charset="0"/>
              </a:rPr>
              <a:t>subject of a number of EU measures aimed at achieving a process of  harmonization of the different national rules</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aim pursued by the EU evidently consisting in finding a </a:t>
            </a:r>
            <a:r>
              <a:rPr lang="en-US" sz="1400" b="1" dirty="0">
                <a:latin typeface="Times New Roman" pitchFamily="18" charset="0"/>
                <a:cs typeface="Times New Roman" pitchFamily="18" charset="0"/>
              </a:rPr>
              <a:t>tax structure common </a:t>
            </a:r>
            <a:r>
              <a:rPr lang="en-US" sz="1400" dirty="0">
                <a:latin typeface="Times New Roman" pitchFamily="18" charset="0"/>
                <a:cs typeface="Times New Roman" pitchFamily="18" charset="0"/>
              </a:rPr>
              <a:t>to all Member States so as to achieve a tax coordination in the European area in order to:</a:t>
            </a:r>
          </a:p>
          <a:p>
            <a:pPr algn="just"/>
            <a:endParaRPr lang="en-US" sz="1400" dirty="0">
              <a:latin typeface="Times New Roman" pitchFamily="18" charset="0"/>
              <a:cs typeface="Times New Roman" pitchFamily="18" charset="0"/>
            </a:endParaRPr>
          </a:p>
          <a:p>
            <a:pPr lvl="2" algn="just">
              <a:buFont typeface="Wingdings" pitchFamily="2" charset="2"/>
              <a:buChar char="Ø"/>
            </a:pPr>
            <a:r>
              <a:rPr lang="en-US" sz="1400" u="sng" dirty="0">
                <a:latin typeface="Times New Roman" pitchFamily="18" charset="0"/>
                <a:cs typeface="Times New Roman" pitchFamily="18" charset="0"/>
              </a:rPr>
              <a:t>Avoid forms of harmful competition</a:t>
            </a:r>
            <a:r>
              <a:rPr lang="en-US" sz="1400" dirty="0">
                <a:latin typeface="Times New Roman" pitchFamily="18" charset="0"/>
                <a:cs typeface="Times New Roman" pitchFamily="18" charset="0"/>
              </a:rPr>
              <a:t> between countries;</a:t>
            </a: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r>
              <a:rPr lang="en-US" sz="1400" u="sng" dirty="0">
                <a:latin typeface="Times New Roman" pitchFamily="18" charset="0"/>
                <a:cs typeface="Times New Roman" pitchFamily="18" charset="0"/>
              </a:rPr>
              <a:t>To cope with the impossibility of custom controls </a:t>
            </a:r>
            <a:r>
              <a:rPr lang="en-US" sz="1400" dirty="0">
                <a:latin typeface="Times New Roman" pitchFamily="18" charset="0"/>
                <a:cs typeface="Times New Roman" pitchFamily="18" charset="0"/>
              </a:rPr>
              <a:t>for trade within the European market.</a:t>
            </a: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5</a:t>
            </a:fld>
            <a:endParaRPr lang="it-IT" alt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The harmonization of excise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06847"/>
            <a:ext cx="7559675" cy="4670425"/>
          </a:xfrm>
        </p:spPr>
        <p:txBody>
          <a:bodyPr/>
          <a:lstStyle/>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current general rules about the excise duties have been established in the </a:t>
            </a:r>
            <a:r>
              <a:rPr lang="en-US" sz="1400" b="1" dirty="0">
                <a:latin typeface="Times New Roman" pitchFamily="18" charset="0"/>
                <a:cs typeface="Times New Roman" pitchFamily="18" charset="0"/>
              </a:rPr>
              <a:t>Directive of 02/25/1992 no. 92/12/EEC </a:t>
            </a:r>
            <a:r>
              <a:rPr lang="en-US" sz="1400" dirty="0">
                <a:latin typeface="Times New Roman" pitchFamily="18" charset="0"/>
                <a:cs typeface="Times New Roman" pitchFamily="18" charset="0"/>
              </a:rPr>
              <a:t>which:</a:t>
            </a:r>
          </a:p>
          <a:p>
            <a:pPr algn="just"/>
            <a:endParaRPr lang="en-US" sz="1400" dirty="0">
              <a:latin typeface="Times New Roman" pitchFamily="18" charset="0"/>
              <a:cs typeface="Times New Roman" pitchFamily="18" charset="0"/>
            </a:endParaRPr>
          </a:p>
          <a:p>
            <a:pPr lvl="1" algn="just">
              <a:buFont typeface="Wingdings" pitchFamily="2" charset="2"/>
              <a:buChar char="Ø"/>
            </a:pPr>
            <a:r>
              <a:rPr lang="en-US" sz="1400" b="1" dirty="0">
                <a:latin typeface="Times New Roman" pitchFamily="18" charset="0"/>
                <a:cs typeface="Times New Roman" pitchFamily="18" charset="0"/>
              </a:rPr>
              <a:t>defined the general framework of the discipline of excise duties </a:t>
            </a:r>
            <a:r>
              <a:rPr lang="en-US" sz="1400" dirty="0">
                <a:latin typeface="Times New Roman" pitchFamily="18" charset="0"/>
                <a:cs typeface="Times New Roman" pitchFamily="18" charset="0"/>
              </a:rPr>
              <a:t>in order to standardize the rates and the methods of application;</a:t>
            </a:r>
          </a:p>
          <a:p>
            <a:pPr lvl="1" algn="just">
              <a:buFont typeface="Wingdings" pitchFamily="2" charset="2"/>
              <a:buChar char="Ø"/>
            </a:pPr>
            <a:r>
              <a:rPr lang="en-US" sz="1400" b="1" dirty="0">
                <a:latin typeface="Times New Roman" pitchFamily="18" charset="0"/>
                <a:cs typeface="Times New Roman" pitchFamily="18" charset="0"/>
              </a:rPr>
              <a:t>decree the repeal</a:t>
            </a:r>
            <a:r>
              <a:rPr lang="en-US" sz="1400" dirty="0">
                <a:latin typeface="Times New Roman" pitchFamily="18" charset="0"/>
                <a:cs typeface="Times New Roman" pitchFamily="18" charset="0"/>
              </a:rPr>
              <a:t> of excise and consumption patterns existing in national legislations and incompatible with the EU discipline. </a:t>
            </a:r>
          </a:p>
          <a:p>
            <a:pPr lvl="1" algn="just">
              <a:buFont typeface="Wingdings" pitchFamily="2" charset="2"/>
              <a:buChar char="Ø"/>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It should also be noted that the harmonization involves a </a:t>
            </a:r>
            <a:r>
              <a:rPr lang="en-US" sz="1400" u="sng" dirty="0">
                <a:latin typeface="Times New Roman" pitchFamily="18" charset="0"/>
                <a:cs typeface="Times New Roman" pitchFamily="18" charset="0"/>
              </a:rPr>
              <a:t>limited number of excise duties</a:t>
            </a:r>
            <a:r>
              <a:rPr lang="en-US" sz="1400" dirty="0">
                <a:latin typeface="Times New Roman" pitchFamily="18" charset="0"/>
                <a:cs typeface="Times New Roman" pitchFamily="18" charset="0"/>
              </a:rPr>
              <a:t>, namely:</a:t>
            </a:r>
          </a:p>
          <a:p>
            <a:pPr algn="just">
              <a:buFont typeface="Arial" pitchFamily="34" charset="0"/>
              <a:buChar char="•"/>
            </a:pPr>
            <a:endParaRPr lang="en-US" sz="1400" dirty="0">
              <a:latin typeface="Times New Roman" pitchFamily="18" charset="0"/>
              <a:cs typeface="Times New Roman" pitchFamily="18" charset="0"/>
            </a:endParaRPr>
          </a:p>
          <a:p>
            <a:pPr lvl="1" algn="just">
              <a:buFont typeface="Arial" pitchFamily="34" charset="0"/>
              <a:buChar char="•"/>
            </a:pPr>
            <a:r>
              <a:rPr lang="en-US" sz="1400" dirty="0">
                <a:latin typeface="Times New Roman" pitchFamily="18" charset="0"/>
                <a:cs typeface="Times New Roman" pitchFamily="18" charset="0"/>
              </a:rPr>
              <a:t>The excise tax on mineral oils and related products (Dir. No. 2003/93/EEC);</a:t>
            </a:r>
          </a:p>
          <a:p>
            <a:pPr lvl="1" algn="just">
              <a:buFont typeface="Arial" pitchFamily="34" charset="0"/>
              <a:buChar char="•"/>
            </a:pPr>
            <a:r>
              <a:rPr lang="en-US" sz="1400" dirty="0">
                <a:latin typeface="Times New Roman" pitchFamily="18" charset="0"/>
                <a:cs typeface="Times New Roman" pitchFamily="18" charset="0"/>
              </a:rPr>
              <a:t>The excise tax on alcohol and alcoholic beverages (Dir. No. 92/83/EEC and no. 92/84/EEC);</a:t>
            </a:r>
          </a:p>
          <a:p>
            <a:pPr lvl="1" algn="just">
              <a:buFont typeface="Arial" pitchFamily="34" charset="0"/>
              <a:buChar char="•"/>
            </a:pPr>
            <a:r>
              <a:rPr lang="en-US" sz="1400" dirty="0">
                <a:latin typeface="Times New Roman" pitchFamily="18" charset="0"/>
                <a:cs typeface="Times New Roman" pitchFamily="18" charset="0"/>
              </a:rPr>
              <a:t>The excise tax on tobacco products (Dir. No. 2008/118/EEC and no. 92/80/EEC);</a:t>
            </a:r>
          </a:p>
          <a:p>
            <a:pPr lvl="1" algn="just">
              <a:buFont typeface="Arial" pitchFamily="34" charset="0"/>
              <a:buChar char="•"/>
            </a:pPr>
            <a:r>
              <a:rPr lang="en-US" sz="1400" dirty="0">
                <a:latin typeface="Times New Roman" pitchFamily="18" charset="0"/>
                <a:cs typeface="Times New Roman" pitchFamily="18" charset="0"/>
              </a:rPr>
              <a:t>The consumption tax on electricity (Dir. No. 200/96/CEE);</a:t>
            </a:r>
          </a:p>
          <a:p>
            <a:pPr lvl="1" algn="just">
              <a:buFont typeface="Arial" pitchFamily="34" charset="0"/>
              <a:buChar char="•"/>
            </a:pPr>
            <a:r>
              <a:rPr lang="en-US" sz="1400" dirty="0">
                <a:latin typeface="Times New Roman" pitchFamily="18" charset="0"/>
                <a:cs typeface="Times New Roman" pitchFamily="18" charset="0"/>
              </a:rPr>
              <a:t>The excise tax on natural gas (Dir. No. 2003/96/CEE).</a:t>
            </a:r>
          </a:p>
          <a:p>
            <a:pPr lvl="1" algn="just">
              <a:buFont typeface="Wingdings" pitchFamily="2" charset="2"/>
              <a:buChar char="Ø"/>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6</a:t>
            </a:fld>
            <a:endParaRPr lang="it-IT" alt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The harmonization of excise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980729"/>
            <a:ext cx="7559675" cy="5040560"/>
          </a:xfrm>
        </p:spPr>
        <p:txBody>
          <a:bodyPr/>
          <a:lstStyle/>
          <a:p>
            <a:pPr algn="just"/>
            <a:r>
              <a:rPr lang="en-US" sz="1400" dirty="0">
                <a:latin typeface="Times New Roman" pitchFamily="18" charset="0"/>
                <a:cs typeface="Times New Roman" pitchFamily="18" charset="0"/>
              </a:rPr>
              <a:t>The </a:t>
            </a:r>
            <a:r>
              <a:rPr lang="en-US" sz="1400" b="1" dirty="0">
                <a:latin typeface="Times New Roman" pitchFamily="18" charset="0"/>
                <a:cs typeface="Times New Roman" pitchFamily="18" charset="0"/>
              </a:rPr>
              <a:t>harmonization</a:t>
            </a:r>
            <a:r>
              <a:rPr lang="en-US" sz="1400" dirty="0">
                <a:latin typeface="Times New Roman" pitchFamily="18" charset="0"/>
                <a:cs typeface="Times New Roman" pitchFamily="18" charset="0"/>
              </a:rPr>
              <a:t> concerns in particular some general features of the tribute discipline:</a:t>
            </a:r>
          </a:p>
          <a:p>
            <a:pPr algn="just"/>
            <a:endParaRPr lang="en-US" sz="1400" dirty="0">
              <a:latin typeface="Times New Roman" pitchFamily="18" charset="0"/>
              <a:cs typeface="Times New Roman" pitchFamily="18" charset="0"/>
            </a:endParaRPr>
          </a:p>
          <a:p>
            <a:pPr lvl="1" algn="just">
              <a:buFont typeface="Wingdings" pitchFamily="2" charset="2"/>
              <a:buChar char="Ø"/>
            </a:pPr>
            <a:r>
              <a:rPr lang="en-US" sz="1400" dirty="0">
                <a:latin typeface="Times New Roman" pitchFamily="18" charset="0"/>
                <a:cs typeface="Times New Roman" pitchFamily="18" charset="0"/>
              </a:rPr>
              <a:t>The identification of the tax assumption;</a:t>
            </a:r>
          </a:p>
          <a:p>
            <a:pPr lvl="1" algn="just">
              <a:buFont typeface="Wingdings" pitchFamily="2" charset="2"/>
              <a:buChar char="Ø"/>
            </a:pPr>
            <a:r>
              <a:rPr lang="en-US" sz="1400" dirty="0">
                <a:latin typeface="Times New Roman" pitchFamily="18" charset="0"/>
                <a:cs typeface="Times New Roman" pitchFamily="18" charset="0"/>
              </a:rPr>
              <a:t>The taxpayers;</a:t>
            </a:r>
          </a:p>
          <a:p>
            <a:pPr lvl="1" algn="just">
              <a:buFont typeface="Wingdings" pitchFamily="2" charset="2"/>
              <a:buChar char="Ø"/>
            </a:pPr>
            <a:r>
              <a:rPr lang="en-US" sz="1400" dirty="0">
                <a:latin typeface="Times New Roman" pitchFamily="18" charset="0"/>
                <a:cs typeface="Times New Roman" pitchFamily="18" charset="0"/>
              </a:rPr>
              <a:t>The method of applying the tax;</a:t>
            </a:r>
          </a:p>
          <a:p>
            <a:pPr lvl="1" algn="just">
              <a:buFont typeface="Wingdings" pitchFamily="2" charset="2"/>
              <a:buChar char="Ø"/>
            </a:pPr>
            <a:r>
              <a:rPr lang="en-US" sz="1400" dirty="0">
                <a:latin typeface="Times New Roman" pitchFamily="18" charset="0"/>
                <a:cs typeface="Times New Roman" pitchFamily="18" charset="0"/>
              </a:rPr>
              <a:t>The rules for the movement of the goods subject to the excise duties;</a:t>
            </a:r>
          </a:p>
          <a:p>
            <a:pPr lvl="1" algn="just">
              <a:buFont typeface="Wingdings" pitchFamily="2" charset="2"/>
              <a:buChar char="Ø"/>
            </a:pPr>
            <a:r>
              <a:rPr lang="en-US" sz="1400" dirty="0">
                <a:latin typeface="Times New Roman" pitchFamily="18" charset="0"/>
                <a:cs typeface="Times New Roman" pitchFamily="18" charset="0"/>
              </a:rPr>
              <a:t>The checks audits and investigations.</a:t>
            </a:r>
          </a:p>
          <a:p>
            <a:pPr lvl="1" algn="just">
              <a:buFont typeface="Wingdings" pitchFamily="2" charset="2"/>
              <a:buChar char="Ø"/>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It remains a significant </a:t>
            </a:r>
            <a:r>
              <a:rPr lang="en-US" sz="1400" b="1" dirty="0">
                <a:latin typeface="Times New Roman" pitchFamily="18" charset="0"/>
                <a:cs typeface="Times New Roman" pitchFamily="18" charset="0"/>
              </a:rPr>
              <a:t>differences</a:t>
            </a:r>
            <a:r>
              <a:rPr lang="en-US" sz="1400" dirty="0">
                <a:latin typeface="Times New Roman" pitchFamily="18" charset="0"/>
                <a:cs typeface="Times New Roman" pitchFamily="18" charset="0"/>
              </a:rPr>
              <a:t> in the laws in force in the various nation – States with regard to:</a:t>
            </a:r>
          </a:p>
          <a:p>
            <a:pPr lvl="5" algn="just"/>
            <a:r>
              <a:rPr lang="en-US" sz="1400" dirty="0">
                <a:latin typeface="Times New Roman" pitchFamily="18" charset="0"/>
                <a:cs typeface="Times New Roman" pitchFamily="18" charset="0"/>
              </a:rPr>
              <a:t>The determination of the tax base;</a:t>
            </a:r>
          </a:p>
          <a:p>
            <a:pPr lvl="5" algn="just"/>
            <a:r>
              <a:rPr lang="en-US" sz="1400" dirty="0">
                <a:latin typeface="Times New Roman" pitchFamily="18" charset="0"/>
                <a:cs typeface="Times New Roman" pitchFamily="18" charset="0"/>
              </a:rPr>
              <a:t>The fixing of rates;</a:t>
            </a:r>
          </a:p>
          <a:p>
            <a:pPr lvl="5" algn="just"/>
            <a:r>
              <a:rPr lang="en-US" sz="1400" dirty="0">
                <a:latin typeface="Times New Roman" pitchFamily="18" charset="0"/>
                <a:cs typeface="Times New Roman" pitchFamily="18" charset="0"/>
              </a:rPr>
              <a:t>Alternative schemes.</a:t>
            </a:r>
          </a:p>
          <a:p>
            <a:pPr lvl="5"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In the face of a single model is accorded a wide discretion to the States for the definition of the concrete and specific level of taxation.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Consequently it’s still possible to produce some tax asymmetries of the transaction subject to the e.d. that can generate some distortions to EU objective of free competition.</a:t>
            </a:r>
          </a:p>
          <a:p>
            <a:pPr algn="just"/>
            <a:endParaRPr lang="en-US" sz="26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lvl="1" algn="just">
              <a:buFont typeface="Wingdings" pitchFamily="2" charset="2"/>
              <a:buChar char="Ø"/>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7</a:t>
            </a:fld>
            <a:endParaRPr lang="it-IT" alt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Customs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06847"/>
            <a:ext cx="7559675" cy="4670425"/>
          </a:xfrm>
        </p:spPr>
        <p:txBody>
          <a:bodyPr/>
          <a:lstStyle/>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TU of the customs laws (approved by Presidential Decree no. 43/1973) calls "</a:t>
            </a:r>
            <a:r>
              <a:rPr lang="en-US" sz="1400" b="1" i="1" dirty="0">
                <a:latin typeface="Times New Roman" pitchFamily="18" charset="0"/>
                <a:cs typeface="Times New Roman" pitchFamily="18" charset="0"/>
              </a:rPr>
              <a:t>customs duties</a:t>
            </a: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all the credits that arise, in favor of the Customs, in relation to customs operations.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 In the broad category the most important species is that of "</a:t>
            </a:r>
            <a:r>
              <a:rPr lang="en-US" sz="1400" b="1" i="1" dirty="0">
                <a:latin typeface="Times New Roman" pitchFamily="18" charset="0"/>
                <a:cs typeface="Times New Roman" pitchFamily="18" charset="0"/>
              </a:rPr>
              <a:t>border fees</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Border fees are divided as follows:</a:t>
            </a:r>
          </a:p>
          <a:p>
            <a:pPr algn="just"/>
            <a:endParaRPr lang="en-US" sz="1400" dirty="0">
              <a:latin typeface="Times New Roman" pitchFamily="18" charset="0"/>
              <a:cs typeface="Times New Roman" pitchFamily="18" charset="0"/>
            </a:endParaRPr>
          </a:p>
          <a:p>
            <a:pPr lvl="2" algn="just">
              <a:buFont typeface="Wingdings" pitchFamily="2" charset="2"/>
              <a:buChar char="Ø"/>
            </a:pPr>
            <a:r>
              <a:rPr lang="en-US" sz="1400" dirty="0">
                <a:latin typeface="Times New Roman" pitchFamily="18" charset="0"/>
                <a:cs typeface="Times New Roman" pitchFamily="18" charset="0"/>
              </a:rPr>
              <a:t>Customs duties on </a:t>
            </a:r>
            <a:r>
              <a:rPr lang="en-US" sz="1400" b="1" dirty="0">
                <a:latin typeface="Times New Roman" pitchFamily="18" charset="0"/>
                <a:cs typeface="Times New Roman" pitchFamily="18" charset="0"/>
              </a:rPr>
              <a:t>imports and exports</a:t>
            </a:r>
            <a:r>
              <a:rPr lang="en-US" sz="1400" dirty="0">
                <a:latin typeface="Times New Roman" pitchFamily="18" charset="0"/>
                <a:cs typeface="Times New Roman" pitchFamily="18" charset="0"/>
              </a:rPr>
              <a:t>;</a:t>
            </a:r>
          </a:p>
          <a:p>
            <a:pPr lvl="2" algn="just">
              <a:buFont typeface="Wingdings" pitchFamily="2" charset="2"/>
              <a:buChar char="Ø"/>
            </a:pPr>
            <a:r>
              <a:rPr lang="en-US" sz="1400" b="1" dirty="0">
                <a:latin typeface="Times New Roman" pitchFamily="18" charset="0"/>
                <a:cs typeface="Times New Roman" pitchFamily="18" charset="0"/>
              </a:rPr>
              <a:t>Agricultural levies </a:t>
            </a:r>
            <a:r>
              <a:rPr lang="en-US" sz="1400" dirty="0">
                <a:latin typeface="Times New Roman" pitchFamily="18" charset="0"/>
                <a:cs typeface="Times New Roman" pitchFamily="18" charset="0"/>
              </a:rPr>
              <a:t>and other import and export levies </a:t>
            </a:r>
          </a:p>
          <a:p>
            <a:pPr lvl="2" algn="just">
              <a:buFont typeface="Wingdings" pitchFamily="2" charset="2"/>
              <a:buChar char="Ø"/>
            </a:pPr>
            <a:r>
              <a:rPr lang="en-US" sz="1400" b="1" dirty="0">
                <a:latin typeface="Times New Roman" pitchFamily="18" charset="0"/>
                <a:cs typeface="Times New Roman" pitchFamily="18" charset="0"/>
              </a:rPr>
              <a:t>Withdrawals corresponding </a:t>
            </a:r>
            <a:r>
              <a:rPr lang="en-US" sz="1400" dirty="0">
                <a:latin typeface="Times New Roman" pitchFamily="18" charset="0"/>
                <a:cs typeface="Times New Roman" pitchFamily="18" charset="0"/>
              </a:rPr>
              <a:t>to internal taxes (e. g. Import VAT, overtaxed).</a:t>
            </a:r>
          </a:p>
          <a:p>
            <a:pPr lvl="2" algn="just">
              <a:buFont typeface="Wingdings" pitchFamily="2" charset="2"/>
              <a:buChar char="Ø"/>
            </a:pPr>
            <a:endParaRPr lang="en-US" sz="1400" dirty="0">
              <a:latin typeface="Times New Roman" pitchFamily="18" charset="0"/>
              <a:cs typeface="Times New Roman" pitchFamily="18" charset="0"/>
            </a:endParaRPr>
          </a:p>
          <a:p>
            <a:pPr algn="just">
              <a:buFont typeface="Wingdings" pitchFamily="2" charset="2"/>
              <a:buChar char="Ø"/>
            </a:pPr>
            <a:r>
              <a:rPr lang="en-US" sz="1400" dirty="0">
                <a:latin typeface="Times New Roman" pitchFamily="18" charset="0"/>
                <a:cs typeface="Times New Roman" pitchFamily="18" charset="0"/>
              </a:rPr>
              <a:t>Customs duties are divided into </a:t>
            </a:r>
            <a:r>
              <a:rPr lang="en-US" sz="1400" u="sng" dirty="0">
                <a:latin typeface="Times New Roman" pitchFamily="18" charset="0"/>
                <a:cs typeface="Times New Roman" pitchFamily="18" charset="0"/>
              </a:rPr>
              <a:t>export, transit and </a:t>
            </a:r>
            <a:r>
              <a:rPr lang="en-US" sz="1400" b="1" u="sng" dirty="0">
                <a:latin typeface="Times New Roman" pitchFamily="18" charset="0"/>
                <a:cs typeface="Times New Roman" pitchFamily="18" charset="0"/>
              </a:rPr>
              <a:t>import duties</a:t>
            </a:r>
            <a:r>
              <a:rPr lang="en-US" sz="1400" dirty="0">
                <a:latin typeface="Times New Roman" pitchFamily="18" charset="0"/>
                <a:cs typeface="Times New Roman" pitchFamily="18" charset="0"/>
              </a:rPr>
              <a:t>, which are the most important in accordance with the principle of "</a:t>
            </a:r>
            <a:r>
              <a:rPr lang="en-US" sz="1400" b="1" i="1" dirty="0">
                <a:latin typeface="Times New Roman" pitchFamily="18" charset="0"/>
                <a:cs typeface="Times New Roman" pitchFamily="18" charset="0"/>
              </a:rPr>
              <a:t>taxation in the country of destination</a:t>
            </a:r>
            <a:r>
              <a:rPr lang="en-US" sz="1400" dirty="0">
                <a:latin typeface="Times New Roman" pitchFamily="18" charset="0"/>
                <a:cs typeface="Times New Roman" pitchFamily="18" charset="0"/>
              </a:rPr>
              <a:t>".</a:t>
            </a:r>
          </a:p>
          <a:p>
            <a:pPr algn="just">
              <a:buFont typeface="Wingdings" pitchFamily="2" charset="2"/>
              <a:buChar char="Ø"/>
            </a:pPr>
            <a:endParaRPr lang="en-US" sz="1400" dirty="0">
              <a:latin typeface="Times New Roman" pitchFamily="18" charset="0"/>
              <a:cs typeface="Times New Roman" pitchFamily="18" charset="0"/>
            </a:endParaRPr>
          </a:p>
          <a:p>
            <a:pPr algn="just">
              <a:buFont typeface="Wingdings" pitchFamily="2" charset="2"/>
              <a:buChar char="Ø"/>
            </a:pPr>
            <a:r>
              <a:rPr lang="en-US" sz="1400" dirty="0">
                <a:latin typeface="Times New Roman" pitchFamily="18" charset="0"/>
                <a:cs typeface="Times New Roman" pitchFamily="18" charset="0"/>
              </a:rPr>
              <a:t>According to this principle, the "</a:t>
            </a:r>
            <a:r>
              <a:rPr lang="en-US" sz="1400" i="1" dirty="0">
                <a:latin typeface="Times New Roman" pitchFamily="18" charset="0"/>
                <a:cs typeface="Times New Roman" pitchFamily="18" charset="0"/>
              </a:rPr>
              <a:t>tax-free</a:t>
            </a:r>
            <a:r>
              <a:rPr lang="en-US" sz="1400" dirty="0">
                <a:latin typeface="Times New Roman" pitchFamily="18" charset="0"/>
                <a:cs typeface="Times New Roman" pitchFamily="18" charset="0"/>
              </a:rPr>
              <a:t>" states are exempting exported products, whereas the State in which the goods are imported imposes the same taxes on them as on domestic goods.</a:t>
            </a:r>
          </a:p>
          <a:p>
            <a:pPr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lvl="1" algn="just">
              <a:buFont typeface="Wingdings" pitchFamily="2" charset="2"/>
              <a:buChar char="Ø"/>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8</a:t>
            </a:fld>
            <a:endParaRPr lang="it-IT" alt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899592" y="404664"/>
            <a:ext cx="7559675" cy="504825"/>
          </a:xfrm>
        </p:spPr>
        <p:txBody>
          <a:bodyPr/>
          <a:lstStyle/>
          <a:p>
            <a:pPr algn="just"/>
            <a:r>
              <a:rPr lang="en-US" sz="1800" dirty="0">
                <a:latin typeface="Times New Roman" pitchFamily="18" charset="0"/>
                <a:ea typeface="ＭＳ Ｐゴシック" pitchFamily="1" charset="-128"/>
                <a:cs typeface="Times New Roman" pitchFamily="18" charset="0"/>
              </a:rPr>
              <a:t>Customs duties </a:t>
            </a:r>
            <a:endParaRPr lang="it-IT"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06847"/>
            <a:ext cx="7559675" cy="4670425"/>
          </a:xfrm>
        </p:spPr>
        <p:txBody>
          <a:bodyPr/>
          <a:lstStyle/>
          <a:p>
            <a:pPr algn="just"/>
            <a:endParaRPr lang="en-US" sz="1400" dirty="0">
              <a:latin typeface="Times New Roman" pitchFamily="18" charset="0"/>
              <a:cs typeface="Times New Roman" pitchFamily="18" charset="0"/>
            </a:endParaRPr>
          </a:p>
          <a:p>
            <a:pPr algn="just">
              <a:buFont typeface="+mj-lt"/>
              <a:buAutoNum type="arabicPeriod"/>
            </a:pPr>
            <a:r>
              <a:rPr lang="en-US" sz="1400" dirty="0">
                <a:latin typeface="Times New Roman" pitchFamily="18" charset="0"/>
                <a:cs typeface="Times New Roman" pitchFamily="18" charset="0"/>
              </a:rPr>
              <a:t>The initial act of the customs procedure is the </a:t>
            </a:r>
            <a:r>
              <a:rPr lang="en-US" sz="1400" b="1" dirty="0">
                <a:latin typeface="Times New Roman" pitchFamily="18" charset="0"/>
                <a:cs typeface="Times New Roman" pitchFamily="18" charset="0"/>
              </a:rPr>
              <a:t>customs declaration </a:t>
            </a:r>
            <a:r>
              <a:rPr lang="en-US" sz="1400" dirty="0">
                <a:latin typeface="Times New Roman" pitchFamily="18" charset="0"/>
                <a:cs typeface="Times New Roman" pitchFamily="18" charset="0"/>
              </a:rPr>
              <a:t>indicating the details of the goods and the “</a:t>
            </a:r>
            <a:r>
              <a:rPr lang="en-US" sz="1400" i="1" dirty="0">
                <a:latin typeface="Times New Roman" pitchFamily="18" charset="0"/>
                <a:cs typeface="Times New Roman" pitchFamily="18" charset="0"/>
              </a:rPr>
              <a:t>customs-approved treatment or use</a:t>
            </a:r>
            <a:r>
              <a:rPr lang="en-US" sz="1400" dirty="0">
                <a:latin typeface="Times New Roman" pitchFamily="18" charset="0"/>
                <a:cs typeface="Times New Roman" pitchFamily="18" charset="0"/>
              </a:rPr>
              <a:t>” intended to be used as an expression of intent.</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dirty="0">
                <a:latin typeface="Times New Roman" pitchFamily="18" charset="0"/>
                <a:cs typeface="Times New Roman" pitchFamily="18" charset="0"/>
              </a:rPr>
              <a:t>At a later stage it is the </a:t>
            </a:r>
            <a:r>
              <a:rPr lang="en-US" sz="1400" b="1" dirty="0">
                <a:latin typeface="Times New Roman" pitchFamily="18" charset="0"/>
                <a:cs typeface="Times New Roman" pitchFamily="18" charset="0"/>
              </a:rPr>
              <a:t>acceptance of the appropriate declaration </a:t>
            </a:r>
            <a:r>
              <a:rPr lang="en-US" sz="1400" dirty="0">
                <a:latin typeface="Times New Roman" pitchFamily="18" charset="0"/>
                <a:cs typeface="Times New Roman" pitchFamily="18" charset="0"/>
              </a:rPr>
              <a:t>as a result of which the customs debt is incurred, commensurate with what appears from the declaration unless the customs authorities establish otherwise.</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Qualification of the goods</a:t>
            </a:r>
            <a:r>
              <a:rPr lang="en-US" sz="1400" dirty="0">
                <a:latin typeface="Times New Roman" pitchFamily="18" charset="0"/>
                <a:cs typeface="Times New Roman" pitchFamily="18" charset="0"/>
              </a:rPr>
              <a:t>: identification of physical characteristics.</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Classification of the goods</a:t>
            </a:r>
            <a:r>
              <a:rPr lang="en-US" sz="1400" dirty="0">
                <a:latin typeface="Times New Roman" pitchFamily="18" charset="0"/>
                <a:cs typeface="Times New Roman" pitchFamily="18" charset="0"/>
              </a:rPr>
              <a:t>: identification of tariff item.</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Clearance</a:t>
            </a:r>
            <a:r>
              <a:rPr lang="en-US" sz="1400" dirty="0">
                <a:latin typeface="Times New Roman" pitchFamily="18" charset="0"/>
                <a:cs typeface="Times New Roman" pitchFamily="18" charset="0"/>
              </a:rPr>
              <a:t> of customs duties.</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dirty="0">
                <a:latin typeface="Times New Roman" pitchFamily="18" charset="0"/>
                <a:cs typeface="Times New Roman" pitchFamily="18" charset="0"/>
              </a:rPr>
              <a:t>The </a:t>
            </a:r>
            <a:r>
              <a:rPr lang="en-US" sz="1400" b="1" dirty="0">
                <a:latin typeface="Times New Roman" pitchFamily="18" charset="0"/>
                <a:cs typeface="Times New Roman" pitchFamily="18" charset="0"/>
              </a:rPr>
              <a:t>result of all operations </a:t>
            </a:r>
            <a:r>
              <a:rPr lang="en-US" sz="1400" dirty="0">
                <a:latin typeface="Times New Roman" pitchFamily="18" charset="0"/>
                <a:cs typeface="Times New Roman" pitchFamily="18" charset="0"/>
              </a:rPr>
              <a:t>shall be recorded on the customs declaration following payment of the duties due and the "release" of the goods by issuing a "customs note" closing the procedure.</a:t>
            </a:r>
          </a:p>
          <a:p>
            <a:pPr lvl="1" algn="just">
              <a:buFont typeface="Wingdings" pitchFamily="2" charset="2"/>
              <a:buChar char="Ø"/>
            </a:pPr>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8F147E9C-E43C-43DB-B9CC-9E947C3D8DC9}"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pPr algn="just">
              <a:defRPr/>
            </a:pPr>
            <a:r>
              <a:rPr lang="en-US" b="1" dirty="0"/>
              <a:t>Excise duties and customs duties </a:t>
            </a:r>
            <a:endParaRPr lang="it-IT" b="1" dirty="0"/>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65A17235-9B1E-4B48-ADF8-405CC93755F4}" type="slidenum">
              <a:rPr lang="it-IT" altLang="it-IT"/>
              <a:pPr/>
              <a:t>9</a:t>
            </a:fld>
            <a:endParaRPr lang="it-IT" altLang="it-IT"/>
          </a:p>
        </p:txBody>
      </p:sp>
    </p:spTree>
  </p:cSld>
  <p:clrMapOvr>
    <a:masterClrMapping/>
  </p:clrMapOvr>
</p:sld>
</file>

<file path=ppt/theme/theme1.xml><?xml version="1.0" encoding="utf-8"?>
<a:theme xmlns:a="http://schemas.openxmlformats.org/drawingml/2006/main" name="la sapienza">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a sapienz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charset="0"/>
            <a:ea typeface="ＭＳ Ｐゴシック" pitchFamily="1" charset="-128"/>
          </a:defRPr>
        </a:defPPr>
      </a:lstStyle>
    </a:lnDef>
  </a:objectDefaults>
  <a:extraClrSchemeLst>
    <a:extraClrScheme>
      <a:clrScheme name="la sapienza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Marco:Applications:Microsoft Office 2004:Modelli:Modelli personali:la sapienza.pot</Template>
  <TotalTime>565</TotalTime>
  <Words>1829</Words>
  <Application>Microsoft Office PowerPoint</Application>
  <PresentationFormat>Presentazione su schermo (4:3)</PresentationFormat>
  <Paragraphs>196</Paragraphs>
  <Slides>13</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ＭＳ Ｐゴシック</vt:lpstr>
      <vt:lpstr>Arial</vt:lpstr>
      <vt:lpstr>Times New Roman</vt:lpstr>
      <vt:lpstr>Wingdings</vt:lpstr>
      <vt:lpstr>la sapienza</vt:lpstr>
      <vt:lpstr> European Tax Law </vt:lpstr>
      <vt:lpstr>Excise duties </vt:lpstr>
      <vt:lpstr>Excise duties </vt:lpstr>
      <vt:lpstr>Excise duties </vt:lpstr>
      <vt:lpstr>The harmonization of excise duties </vt:lpstr>
      <vt:lpstr>The harmonization of excise duties </vt:lpstr>
      <vt:lpstr>The harmonization of excise duties </vt:lpstr>
      <vt:lpstr>Customs duties </vt:lpstr>
      <vt:lpstr>Customs duties </vt:lpstr>
      <vt:lpstr>Customs duties </vt:lpstr>
      <vt:lpstr>Customs duties </vt:lpstr>
      <vt:lpstr>Customs duties </vt:lpstr>
      <vt:lpstr>European Court of Justice on Customs duties </vt:lpstr>
    </vt:vector>
  </TitlesOfParts>
  <Compan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 -</dc:creator>
  <cp:lastModifiedBy>Federica Niccolini</cp:lastModifiedBy>
  <cp:revision>58</cp:revision>
  <dcterms:created xsi:type="dcterms:W3CDTF">2006-11-20T16:13:10Z</dcterms:created>
  <dcterms:modified xsi:type="dcterms:W3CDTF">2018-09-25T16:04:34Z</dcterms:modified>
</cp:coreProperties>
</file>