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22"/>
  </p:notesMasterIdLst>
  <p:handoutMasterIdLst>
    <p:handoutMasterId r:id="rId23"/>
  </p:handoutMasterIdLst>
  <p:sldIdLst>
    <p:sldId id="263" r:id="rId2"/>
    <p:sldId id="279" r:id="rId3"/>
    <p:sldId id="280" r:id="rId4"/>
    <p:sldId id="281" r:id="rId5"/>
    <p:sldId id="282" r:id="rId6"/>
    <p:sldId id="283" r:id="rId7"/>
    <p:sldId id="284" r:id="rId8"/>
    <p:sldId id="285" r:id="rId9"/>
    <p:sldId id="286" r:id="rId10"/>
    <p:sldId id="297" r:id="rId11"/>
    <p:sldId id="287" r:id="rId12"/>
    <p:sldId id="288" r:id="rId13"/>
    <p:sldId id="289" r:id="rId14"/>
    <p:sldId id="290" r:id="rId15"/>
    <p:sldId id="291" r:id="rId16"/>
    <p:sldId id="292" r:id="rId17"/>
    <p:sldId id="293" r:id="rId18"/>
    <p:sldId id="294" r:id="rId19"/>
    <p:sldId id="295" r:id="rId20"/>
    <p:sldId id="296" r:id="rId21"/>
  </p:sldIdLst>
  <p:sldSz cx="9144000" cy="6858000" type="screen4x3"/>
  <p:notesSz cx="6858000" cy="9144000"/>
  <p:defaultTextStyle>
    <a:defPPr>
      <a:defRPr lang="it-IT"/>
    </a:defPPr>
    <a:lvl1pPr algn="l" rtl="0" eaLnBrk="0" fontAlgn="base" hangingPunct="0">
      <a:spcBef>
        <a:spcPct val="0"/>
      </a:spcBef>
      <a:spcAft>
        <a:spcPct val="0"/>
      </a:spcAft>
      <a:defRPr sz="900" kern="1200">
        <a:solidFill>
          <a:schemeClr val="bg1"/>
        </a:solidFill>
        <a:latin typeface="Arial" charset="0"/>
        <a:ea typeface="ＭＳ Ｐゴシック" pitchFamily="34" charset="-128"/>
        <a:cs typeface="+mn-cs"/>
      </a:defRPr>
    </a:lvl1pPr>
    <a:lvl2pPr marL="457200" algn="l" rtl="0" eaLnBrk="0" fontAlgn="base" hangingPunct="0">
      <a:spcBef>
        <a:spcPct val="0"/>
      </a:spcBef>
      <a:spcAft>
        <a:spcPct val="0"/>
      </a:spcAft>
      <a:defRPr sz="900" kern="1200">
        <a:solidFill>
          <a:schemeClr val="bg1"/>
        </a:solidFill>
        <a:latin typeface="Arial" charset="0"/>
        <a:ea typeface="ＭＳ Ｐゴシック" pitchFamily="34" charset="-128"/>
        <a:cs typeface="+mn-cs"/>
      </a:defRPr>
    </a:lvl2pPr>
    <a:lvl3pPr marL="914400" algn="l" rtl="0" eaLnBrk="0" fontAlgn="base" hangingPunct="0">
      <a:spcBef>
        <a:spcPct val="0"/>
      </a:spcBef>
      <a:spcAft>
        <a:spcPct val="0"/>
      </a:spcAft>
      <a:defRPr sz="900" kern="1200">
        <a:solidFill>
          <a:schemeClr val="bg1"/>
        </a:solidFill>
        <a:latin typeface="Arial" charset="0"/>
        <a:ea typeface="ＭＳ Ｐゴシック" pitchFamily="34" charset="-128"/>
        <a:cs typeface="+mn-cs"/>
      </a:defRPr>
    </a:lvl3pPr>
    <a:lvl4pPr marL="1371600" algn="l" rtl="0" eaLnBrk="0" fontAlgn="base" hangingPunct="0">
      <a:spcBef>
        <a:spcPct val="0"/>
      </a:spcBef>
      <a:spcAft>
        <a:spcPct val="0"/>
      </a:spcAft>
      <a:defRPr sz="900" kern="1200">
        <a:solidFill>
          <a:schemeClr val="bg1"/>
        </a:solidFill>
        <a:latin typeface="Arial" charset="0"/>
        <a:ea typeface="ＭＳ Ｐゴシック" pitchFamily="34" charset="-128"/>
        <a:cs typeface="+mn-cs"/>
      </a:defRPr>
    </a:lvl4pPr>
    <a:lvl5pPr marL="1828800" algn="l" rtl="0" eaLnBrk="0" fontAlgn="base" hangingPunct="0">
      <a:spcBef>
        <a:spcPct val="0"/>
      </a:spcBef>
      <a:spcAft>
        <a:spcPct val="0"/>
      </a:spcAft>
      <a:defRPr sz="900" kern="1200">
        <a:solidFill>
          <a:schemeClr val="bg1"/>
        </a:solidFill>
        <a:latin typeface="Arial" charset="0"/>
        <a:ea typeface="ＭＳ Ｐゴシック" pitchFamily="34" charset="-128"/>
        <a:cs typeface="+mn-cs"/>
      </a:defRPr>
    </a:lvl5pPr>
    <a:lvl6pPr marL="2286000" algn="l" defTabSz="914400" rtl="0" eaLnBrk="1" latinLnBrk="0" hangingPunct="1">
      <a:defRPr sz="900" kern="1200">
        <a:solidFill>
          <a:schemeClr val="bg1"/>
        </a:solidFill>
        <a:latin typeface="Arial" charset="0"/>
        <a:ea typeface="ＭＳ Ｐゴシック" pitchFamily="34" charset="-128"/>
        <a:cs typeface="+mn-cs"/>
      </a:defRPr>
    </a:lvl6pPr>
    <a:lvl7pPr marL="2743200" algn="l" defTabSz="914400" rtl="0" eaLnBrk="1" latinLnBrk="0" hangingPunct="1">
      <a:defRPr sz="900" kern="1200">
        <a:solidFill>
          <a:schemeClr val="bg1"/>
        </a:solidFill>
        <a:latin typeface="Arial" charset="0"/>
        <a:ea typeface="ＭＳ Ｐゴシック" pitchFamily="34" charset="-128"/>
        <a:cs typeface="+mn-cs"/>
      </a:defRPr>
    </a:lvl7pPr>
    <a:lvl8pPr marL="3200400" algn="l" defTabSz="914400" rtl="0" eaLnBrk="1" latinLnBrk="0" hangingPunct="1">
      <a:defRPr sz="900" kern="1200">
        <a:solidFill>
          <a:schemeClr val="bg1"/>
        </a:solidFill>
        <a:latin typeface="Arial" charset="0"/>
        <a:ea typeface="ＭＳ Ｐゴシック" pitchFamily="34" charset="-128"/>
        <a:cs typeface="+mn-cs"/>
      </a:defRPr>
    </a:lvl8pPr>
    <a:lvl9pPr marL="3657600" algn="l" defTabSz="914400" rtl="0" eaLnBrk="1" latinLnBrk="0" hangingPunct="1">
      <a:defRPr sz="900" kern="1200">
        <a:solidFill>
          <a:schemeClr val="bg1"/>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6778"/>
    <a:srgbClr val="AAC9B6"/>
    <a:srgbClr val="822433"/>
    <a:srgbClr val="830022"/>
    <a:srgbClr val="790022"/>
    <a:srgbClr val="7836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474" autoAdjust="0"/>
    <p:restoredTop sz="78333" autoAdjust="0"/>
  </p:normalViewPr>
  <p:slideViewPr>
    <p:cSldViewPr>
      <p:cViewPr varScale="1">
        <p:scale>
          <a:sx n="111" d="100"/>
          <a:sy n="111" d="100"/>
        </p:scale>
        <p:origin x="2172" y="102"/>
      </p:cViewPr>
      <p:guideLst>
        <p:guide orient="horz" pos="2160"/>
        <p:guide pos="2880"/>
      </p:guideLst>
    </p:cSldViewPr>
  </p:slideViewPr>
  <p:outlineViewPr>
    <p:cViewPr>
      <p:scale>
        <a:sx n="66" d="100"/>
        <a:sy n="66" d="100"/>
      </p:scale>
      <p:origin x="90" y="361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0" d="100"/>
          <a:sy n="110" d="100"/>
        </p:scale>
        <p:origin x="-1688" y="-11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2CA7E70-1847-4A05-82FE-4641C5C0DB3D}"/>
              </a:ext>
            </a:extLst>
          </p:cNvPr>
          <p:cNvSpPr>
            <a:spLocks noGrp="1" noChangeArrowheads="1"/>
          </p:cNvSpPr>
          <p:nvPr>
            <p:ph type="hdr" sz="quarter"/>
          </p:nvPr>
        </p:nvSpPr>
        <p:spPr bwMode="auto">
          <a:xfrm>
            <a:off x="0" y="0"/>
            <a:ext cx="2971800" cy="457200"/>
          </a:xfrm>
          <a:prstGeom prst="rect">
            <a:avLst/>
          </a:prstGeom>
          <a:noFill/>
          <a:ln>
            <a:noFill/>
          </a:ln>
          <a:extLst/>
        </p:spPr>
        <p:txBody>
          <a:bodyPr vert="horz" wrap="square" lIns="91440" tIns="45720" rIns="91440" bIns="45720" numCol="1" anchor="t" anchorCtr="0" compatLnSpc="1">
            <a:prstTxWarp prst="textNoShape">
              <a:avLst/>
            </a:prstTxWarp>
          </a:bodyPr>
          <a:lstStyle>
            <a:lvl1pPr>
              <a:defRPr sz="1200">
                <a:solidFill>
                  <a:schemeClr val="tx1"/>
                </a:solidFill>
                <a:latin typeface="Arial" charset="0"/>
                <a:ea typeface="ＭＳ Ｐゴシック" pitchFamily="1" charset="-128"/>
              </a:defRPr>
            </a:lvl1pPr>
          </a:lstStyle>
          <a:p>
            <a:pPr>
              <a:defRPr/>
            </a:pPr>
            <a:endParaRPr lang="it-IT" altLang="it-IT"/>
          </a:p>
        </p:txBody>
      </p:sp>
      <p:sp>
        <p:nvSpPr>
          <p:cNvPr id="3075" name="Rectangle 3">
            <a:extLst>
              <a:ext uri="{FF2B5EF4-FFF2-40B4-BE49-F238E27FC236}">
                <a16:creationId xmlns:a16="http://schemas.microsoft.com/office/drawing/2014/main" id="{21AAC84E-6CC4-4CA0-9885-317AFB09877F}"/>
              </a:ext>
            </a:extLst>
          </p:cNvPr>
          <p:cNvSpPr>
            <a:spLocks noGrp="1" noChangeArrowheads="1"/>
          </p:cNvSpPr>
          <p:nvPr>
            <p:ph type="dt" sz="quarter" idx="1"/>
          </p:nvPr>
        </p:nvSpPr>
        <p:spPr bwMode="auto">
          <a:xfrm>
            <a:off x="3886200" y="0"/>
            <a:ext cx="2971800" cy="457200"/>
          </a:xfrm>
          <a:prstGeom prst="rect">
            <a:avLst/>
          </a:prstGeom>
          <a:noFill/>
          <a:ln>
            <a:noFill/>
          </a:ln>
          <a:ex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charset="0"/>
                <a:ea typeface="ＭＳ Ｐゴシック" pitchFamily="1" charset="-128"/>
              </a:defRPr>
            </a:lvl1pPr>
          </a:lstStyle>
          <a:p>
            <a:pPr>
              <a:defRPr/>
            </a:pPr>
            <a:endParaRPr lang="it-IT" altLang="it-IT"/>
          </a:p>
        </p:txBody>
      </p:sp>
      <p:sp>
        <p:nvSpPr>
          <p:cNvPr id="3076" name="Rectangle 4">
            <a:extLst>
              <a:ext uri="{FF2B5EF4-FFF2-40B4-BE49-F238E27FC236}">
                <a16:creationId xmlns:a16="http://schemas.microsoft.com/office/drawing/2014/main" id="{D29D28BB-3C48-48FE-9143-30ED36EA65A2}"/>
              </a:ext>
            </a:extLst>
          </p:cNvPr>
          <p:cNvSpPr>
            <a:spLocks noGrp="1" noChangeArrowheads="1"/>
          </p:cNvSpPr>
          <p:nvPr>
            <p:ph type="ftr" sz="quarter" idx="2"/>
          </p:nvPr>
        </p:nvSpPr>
        <p:spPr bwMode="auto">
          <a:xfrm>
            <a:off x="0" y="8686800"/>
            <a:ext cx="2971800" cy="457200"/>
          </a:xfrm>
          <a:prstGeom prst="rect">
            <a:avLst/>
          </a:prstGeom>
          <a:noFill/>
          <a:ln>
            <a:noFill/>
          </a:ln>
          <a:extLst/>
        </p:spPr>
        <p:txBody>
          <a:bodyPr vert="horz" wrap="square" lIns="91440" tIns="45720" rIns="91440" bIns="45720" numCol="1" anchor="b" anchorCtr="0" compatLnSpc="1">
            <a:prstTxWarp prst="textNoShape">
              <a:avLst/>
            </a:prstTxWarp>
          </a:bodyPr>
          <a:lstStyle>
            <a:lvl1pPr>
              <a:defRPr sz="1200">
                <a:solidFill>
                  <a:schemeClr val="tx1"/>
                </a:solidFill>
                <a:latin typeface="Arial" charset="0"/>
                <a:ea typeface="ＭＳ Ｐゴシック" pitchFamily="1" charset="-128"/>
              </a:defRPr>
            </a:lvl1pPr>
          </a:lstStyle>
          <a:p>
            <a:pPr>
              <a:defRPr/>
            </a:pPr>
            <a:endParaRPr lang="it-IT" altLang="it-IT"/>
          </a:p>
        </p:txBody>
      </p:sp>
      <p:sp>
        <p:nvSpPr>
          <p:cNvPr id="3077" name="Rectangle 5">
            <a:extLst>
              <a:ext uri="{FF2B5EF4-FFF2-40B4-BE49-F238E27FC236}">
                <a16:creationId xmlns:a16="http://schemas.microsoft.com/office/drawing/2014/main" id="{9A096EA1-9468-44A0-87D3-256816729903}"/>
              </a:ext>
            </a:extLst>
          </p:cNvPr>
          <p:cNvSpPr>
            <a:spLocks noGrp="1" noChangeArrowheads="1"/>
          </p:cNvSpPr>
          <p:nvPr>
            <p:ph type="sldNum" sz="quarter" idx="3"/>
          </p:nvPr>
        </p:nvSpPr>
        <p:spPr bwMode="auto">
          <a:xfrm>
            <a:off x="3886200" y="8686800"/>
            <a:ext cx="2971800" cy="457200"/>
          </a:xfrm>
          <a:prstGeom prst="rect">
            <a:avLst/>
          </a:prstGeom>
          <a:noFill/>
          <a:ln>
            <a:noFill/>
          </a:ln>
          <a:extLst/>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fld id="{13366808-FF71-422D-B1A9-53F78B682C2A}" type="slidenum">
              <a:rPr lang="it-IT" altLang="it-IT"/>
              <a:pPr/>
              <a:t>‹N›</a:t>
            </a:fld>
            <a:endParaRPr lang="it-IT" altLang="it-IT"/>
          </a:p>
        </p:txBody>
      </p:sp>
    </p:spTree>
    <p:extLst>
      <p:ext uri="{BB962C8B-B14F-4D97-AF65-F5344CB8AC3E}">
        <p14:creationId xmlns:p14="http://schemas.microsoft.com/office/powerpoint/2010/main" val="36311192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108E2A8E-1250-483D-B310-97E8A515F19D}"/>
              </a:ext>
            </a:extLst>
          </p:cNvPr>
          <p:cNvSpPr>
            <a:spLocks noGrp="1" noChangeArrowheads="1"/>
          </p:cNvSpPr>
          <p:nvPr>
            <p:ph type="hdr" sz="quarter"/>
          </p:nvPr>
        </p:nvSpPr>
        <p:spPr bwMode="auto">
          <a:xfrm>
            <a:off x="0" y="0"/>
            <a:ext cx="2971800" cy="457200"/>
          </a:xfrm>
          <a:prstGeom prst="rect">
            <a:avLst/>
          </a:prstGeom>
          <a:noFill/>
          <a:ln>
            <a:noFill/>
          </a:ln>
          <a:extLst/>
        </p:spPr>
        <p:txBody>
          <a:bodyPr vert="horz" wrap="square" lIns="91440" tIns="45720" rIns="91440" bIns="45720" numCol="1" anchor="t" anchorCtr="0" compatLnSpc="1">
            <a:prstTxWarp prst="textNoShape">
              <a:avLst/>
            </a:prstTxWarp>
          </a:bodyPr>
          <a:lstStyle>
            <a:lvl1pPr>
              <a:defRPr sz="1200">
                <a:solidFill>
                  <a:schemeClr val="tx1"/>
                </a:solidFill>
                <a:latin typeface="Arial" charset="0"/>
                <a:ea typeface="ＭＳ Ｐゴシック" pitchFamily="1" charset="-128"/>
              </a:defRPr>
            </a:lvl1pPr>
          </a:lstStyle>
          <a:p>
            <a:pPr>
              <a:defRPr/>
            </a:pPr>
            <a:endParaRPr lang="it-IT" altLang="it-IT"/>
          </a:p>
        </p:txBody>
      </p:sp>
      <p:sp>
        <p:nvSpPr>
          <p:cNvPr id="5123" name="Rectangle 3">
            <a:extLst>
              <a:ext uri="{FF2B5EF4-FFF2-40B4-BE49-F238E27FC236}">
                <a16:creationId xmlns:a16="http://schemas.microsoft.com/office/drawing/2014/main" id="{DDC46607-FC41-4FAB-89D2-AB84DC281E9D}"/>
              </a:ext>
            </a:extLst>
          </p:cNvPr>
          <p:cNvSpPr>
            <a:spLocks noGrp="1" noChangeArrowheads="1"/>
          </p:cNvSpPr>
          <p:nvPr>
            <p:ph type="dt" idx="1"/>
          </p:nvPr>
        </p:nvSpPr>
        <p:spPr bwMode="auto">
          <a:xfrm>
            <a:off x="3886200" y="0"/>
            <a:ext cx="2971800" cy="457200"/>
          </a:xfrm>
          <a:prstGeom prst="rect">
            <a:avLst/>
          </a:prstGeom>
          <a:noFill/>
          <a:ln>
            <a:noFill/>
          </a:ln>
          <a:ex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charset="0"/>
                <a:ea typeface="ＭＳ Ｐゴシック" pitchFamily="1" charset="-128"/>
              </a:defRPr>
            </a:lvl1pPr>
          </a:lstStyle>
          <a:p>
            <a:pPr>
              <a:defRPr/>
            </a:pPr>
            <a:endParaRPr lang="it-IT" altLang="it-IT"/>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a:extLst>
              <a:ext uri="{FF2B5EF4-FFF2-40B4-BE49-F238E27FC236}">
                <a16:creationId xmlns:a16="http://schemas.microsoft.com/office/drawing/2014/main" id="{4E94518F-CDD5-4A5B-9C2F-CE92FEF944B5}"/>
              </a:ext>
            </a:extLst>
          </p:cNvPr>
          <p:cNvSpPr>
            <a:spLocks noGrp="1" noChangeArrowheads="1"/>
          </p:cNvSpPr>
          <p:nvPr>
            <p:ph type="body" sz="quarter" idx="3"/>
          </p:nvPr>
        </p:nvSpPr>
        <p:spPr bwMode="auto">
          <a:xfrm>
            <a:off x="914400" y="4343400"/>
            <a:ext cx="5029200" cy="4114800"/>
          </a:xfrm>
          <a:prstGeom prst="rect">
            <a:avLst/>
          </a:prstGeom>
          <a:noFill/>
          <a:ln>
            <a:noFill/>
          </a:ln>
          <a:extLst/>
        </p:spPr>
        <p:txBody>
          <a:bodyPr vert="horz" wrap="square" lIns="91440" tIns="45720" rIns="91440" bIns="45720" numCol="1" anchor="t" anchorCtr="0" compatLnSpc="1">
            <a:prstTxWarp prst="textNoShape">
              <a:avLst/>
            </a:prstTxWarp>
          </a:bodyPr>
          <a:lstStyle/>
          <a:p>
            <a:pPr lvl="0"/>
            <a:r>
              <a:rPr lang="it-IT" altLang="it-IT" noProof="0"/>
              <a:t>Fare clic per modificare gli stili del testo dello schema</a:t>
            </a:r>
          </a:p>
          <a:p>
            <a:pPr lvl="1"/>
            <a:r>
              <a:rPr lang="it-IT" altLang="it-IT" noProof="0"/>
              <a:t>Secondo livello</a:t>
            </a:r>
          </a:p>
          <a:p>
            <a:pPr lvl="2"/>
            <a:r>
              <a:rPr lang="it-IT" altLang="it-IT" noProof="0"/>
              <a:t>Terzo livello</a:t>
            </a:r>
          </a:p>
          <a:p>
            <a:pPr lvl="3"/>
            <a:r>
              <a:rPr lang="it-IT" altLang="it-IT" noProof="0"/>
              <a:t>Quarto livello</a:t>
            </a:r>
          </a:p>
          <a:p>
            <a:pPr lvl="4"/>
            <a:r>
              <a:rPr lang="it-IT" altLang="it-IT" noProof="0"/>
              <a:t>Quinto livello</a:t>
            </a:r>
          </a:p>
        </p:txBody>
      </p:sp>
      <p:sp>
        <p:nvSpPr>
          <p:cNvPr id="5126" name="Rectangle 6">
            <a:extLst>
              <a:ext uri="{FF2B5EF4-FFF2-40B4-BE49-F238E27FC236}">
                <a16:creationId xmlns:a16="http://schemas.microsoft.com/office/drawing/2014/main" id="{E96852A4-E115-4D0B-80E4-72264B3BD4E0}"/>
              </a:ext>
            </a:extLst>
          </p:cNvPr>
          <p:cNvSpPr>
            <a:spLocks noGrp="1" noChangeArrowheads="1"/>
          </p:cNvSpPr>
          <p:nvPr>
            <p:ph type="ftr" sz="quarter" idx="4"/>
          </p:nvPr>
        </p:nvSpPr>
        <p:spPr bwMode="auto">
          <a:xfrm>
            <a:off x="0" y="8686800"/>
            <a:ext cx="2971800" cy="457200"/>
          </a:xfrm>
          <a:prstGeom prst="rect">
            <a:avLst/>
          </a:prstGeom>
          <a:noFill/>
          <a:ln>
            <a:noFill/>
          </a:ln>
          <a:extLst/>
        </p:spPr>
        <p:txBody>
          <a:bodyPr vert="horz" wrap="square" lIns="91440" tIns="45720" rIns="91440" bIns="45720" numCol="1" anchor="b" anchorCtr="0" compatLnSpc="1">
            <a:prstTxWarp prst="textNoShape">
              <a:avLst/>
            </a:prstTxWarp>
          </a:bodyPr>
          <a:lstStyle>
            <a:lvl1pPr>
              <a:defRPr sz="1200">
                <a:solidFill>
                  <a:schemeClr val="tx1"/>
                </a:solidFill>
                <a:latin typeface="Arial" charset="0"/>
                <a:ea typeface="ＭＳ Ｐゴシック" pitchFamily="1" charset="-128"/>
              </a:defRPr>
            </a:lvl1pPr>
          </a:lstStyle>
          <a:p>
            <a:pPr>
              <a:defRPr/>
            </a:pPr>
            <a:endParaRPr lang="it-IT" altLang="it-IT"/>
          </a:p>
        </p:txBody>
      </p:sp>
      <p:sp>
        <p:nvSpPr>
          <p:cNvPr id="5127" name="Rectangle 7">
            <a:extLst>
              <a:ext uri="{FF2B5EF4-FFF2-40B4-BE49-F238E27FC236}">
                <a16:creationId xmlns:a16="http://schemas.microsoft.com/office/drawing/2014/main" id="{CED6F229-9C7B-4632-A057-E0A93C63089F}"/>
              </a:ext>
            </a:extLst>
          </p:cNvPr>
          <p:cNvSpPr>
            <a:spLocks noGrp="1" noChangeArrowheads="1"/>
          </p:cNvSpPr>
          <p:nvPr>
            <p:ph type="sldNum" sz="quarter" idx="5"/>
          </p:nvPr>
        </p:nvSpPr>
        <p:spPr bwMode="auto">
          <a:xfrm>
            <a:off x="3886200" y="8686800"/>
            <a:ext cx="2971800" cy="457200"/>
          </a:xfrm>
          <a:prstGeom prst="rect">
            <a:avLst/>
          </a:prstGeom>
          <a:noFill/>
          <a:ln>
            <a:noFill/>
          </a:ln>
          <a:extLst/>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fld id="{6BCA6B63-04C1-4B2C-9197-40FAA37E289A}" type="slidenum">
              <a:rPr lang="it-IT" altLang="it-IT"/>
              <a:pPr/>
              <a:t>‹N›</a:t>
            </a:fld>
            <a:endParaRPr lang="it-IT" altLang="it-IT"/>
          </a:p>
        </p:txBody>
      </p:sp>
    </p:spTree>
    <p:extLst>
      <p:ext uri="{BB962C8B-B14F-4D97-AF65-F5344CB8AC3E}">
        <p14:creationId xmlns:p14="http://schemas.microsoft.com/office/powerpoint/2010/main" val="33508271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miter lim="800000"/>
            <a:headEnd/>
            <a:tailEnd/>
          </a:ln>
        </p:spPr>
        <p:txBody>
          <a:bodyPr/>
          <a:lstStyle/>
          <a:p>
            <a:fld id="{9F4ED20F-10DC-4E3B-BA75-19763E17F563}" type="slidenum">
              <a:rPr lang="it-IT" altLang="it-IT"/>
              <a:pPr/>
              <a:t>1</a:t>
            </a:fld>
            <a:endParaRPr lang="it-IT" altLang="it-IT"/>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it-IT" altLang="it-IT">
              <a:ea typeface="ＭＳ Ｐゴシック" pitchFamily="34" charset="-128"/>
            </a:endParaRPr>
          </a:p>
        </p:txBody>
      </p:sp>
    </p:spTree>
    <p:extLst>
      <p:ext uri="{BB962C8B-B14F-4D97-AF65-F5344CB8AC3E}">
        <p14:creationId xmlns:p14="http://schemas.microsoft.com/office/powerpoint/2010/main" val="30393031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a:t>Fare clic per modificare lo stile del sottotitolo dello schema</a:t>
            </a:r>
          </a:p>
        </p:txBody>
      </p:sp>
      <p:sp>
        <p:nvSpPr>
          <p:cNvPr id="4" name="Rectangle 4">
            <a:extLst>
              <a:ext uri="{FF2B5EF4-FFF2-40B4-BE49-F238E27FC236}">
                <a16:creationId xmlns:a16="http://schemas.microsoft.com/office/drawing/2014/main" id="{63182151-68A0-4F34-81A3-8BA2E27BC877}"/>
              </a:ext>
            </a:extLst>
          </p:cNvPr>
          <p:cNvSpPr>
            <a:spLocks noGrp="1" noChangeArrowheads="1"/>
          </p:cNvSpPr>
          <p:nvPr>
            <p:ph type="dt" sz="half" idx="10"/>
          </p:nvPr>
        </p:nvSpPr>
        <p:spPr>
          <a:ln/>
        </p:spPr>
        <p:txBody>
          <a:bodyPr/>
          <a:lstStyle>
            <a:lvl1pPr>
              <a:defRPr/>
            </a:lvl1pPr>
          </a:lstStyle>
          <a:p>
            <a:pPr>
              <a:defRPr/>
            </a:pPr>
            <a:fld id="{15D3CB95-1D50-4BA6-8B87-F37549285AF9}" type="datetime1">
              <a:rPr lang="it-IT" altLang="it-IT"/>
              <a:pPr>
                <a:defRPr/>
              </a:pPr>
              <a:t>25/09/2018</a:t>
            </a:fld>
            <a:endParaRPr lang="it-IT" altLang="it-IT"/>
          </a:p>
        </p:txBody>
      </p:sp>
      <p:sp>
        <p:nvSpPr>
          <p:cNvPr id="5" name="Rectangle 5">
            <a:extLst>
              <a:ext uri="{FF2B5EF4-FFF2-40B4-BE49-F238E27FC236}">
                <a16:creationId xmlns:a16="http://schemas.microsoft.com/office/drawing/2014/main" id="{9851A3D2-1CC1-4609-A170-90EBFCFFEE8A}"/>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6" name="Rectangle 6">
            <a:extLst>
              <a:ext uri="{FF2B5EF4-FFF2-40B4-BE49-F238E27FC236}">
                <a16:creationId xmlns:a16="http://schemas.microsoft.com/office/drawing/2014/main" id="{606FC6F4-66CC-4DF1-AF84-798D62ED5F18}"/>
              </a:ext>
            </a:extLst>
          </p:cNvPr>
          <p:cNvSpPr>
            <a:spLocks noGrp="1" noChangeArrowheads="1"/>
          </p:cNvSpPr>
          <p:nvPr>
            <p:ph type="sldNum" sz="quarter" idx="12"/>
          </p:nvPr>
        </p:nvSpPr>
        <p:spPr>
          <a:ln/>
        </p:spPr>
        <p:txBody>
          <a:bodyPr/>
          <a:lstStyle>
            <a:lvl1pPr>
              <a:defRPr/>
            </a:lvl1pPr>
          </a:lstStyle>
          <a:p>
            <a:r>
              <a:rPr lang="it-IT" altLang="it-IT"/>
              <a:t>Pagina </a:t>
            </a:r>
            <a:fld id="{57C0F2CE-F48A-4522-BC99-FA2E9D8795CF}" type="slidenum">
              <a:rPr lang="it-IT" altLang="it-IT"/>
              <a:pPr/>
              <a:t>‹N›</a:t>
            </a:fld>
            <a:endParaRPr lang="it-IT" alt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a:extLst>
              <a:ext uri="{FF2B5EF4-FFF2-40B4-BE49-F238E27FC236}">
                <a16:creationId xmlns:a16="http://schemas.microsoft.com/office/drawing/2014/main" id="{63182151-68A0-4F34-81A3-8BA2E27BC877}"/>
              </a:ext>
            </a:extLst>
          </p:cNvPr>
          <p:cNvSpPr>
            <a:spLocks noGrp="1" noChangeArrowheads="1"/>
          </p:cNvSpPr>
          <p:nvPr>
            <p:ph type="dt" sz="half" idx="10"/>
          </p:nvPr>
        </p:nvSpPr>
        <p:spPr>
          <a:ln/>
        </p:spPr>
        <p:txBody>
          <a:bodyPr/>
          <a:lstStyle>
            <a:lvl1pPr>
              <a:defRPr/>
            </a:lvl1pPr>
          </a:lstStyle>
          <a:p>
            <a:pPr>
              <a:defRPr/>
            </a:pPr>
            <a:fld id="{AE8746C6-DBFF-45FD-A135-D3B3FE7FB13B}" type="datetime1">
              <a:rPr lang="it-IT" altLang="it-IT"/>
              <a:pPr>
                <a:defRPr/>
              </a:pPr>
              <a:t>25/09/2018</a:t>
            </a:fld>
            <a:endParaRPr lang="it-IT" altLang="it-IT"/>
          </a:p>
        </p:txBody>
      </p:sp>
      <p:sp>
        <p:nvSpPr>
          <p:cNvPr id="5" name="Rectangle 5">
            <a:extLst>
              <a:ext uri="{FF2B5EF4-FFF2-40B4-BE49-F238E27FC236}">
                <a16:creationId xmlns:a16="http://schemas.microsoft.com/office/drawing/2014/main" id="{9851A3D2-1CC1-4609-A170-90EBFCFFEE8A}"/>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6" name="Rectangle 6">
            <a:extLst>
              <a:ext uri="{FF2B5EF4-FFF2-40B4-BE49-F238E27FC236}">
                <a16:creationId xmlns:a16="http://schemas.microsoft.com/office/drawing/2014/main" id="{606FC6F4-66CC-4DF1-AF84-798D62ED5F18}"/>
              </a:ext>
            </a:extLst>
          </p:cNvPr>
          <p:cNvSpPr>
            <a:spLocks noGrp="1" noChangeArrowheads="1"/>
          </p:cNvSpPr>
          <p:nvPr>
            <p:ph type="sldNum" sz="quarter" idx="12"/>
          </p:nvPr>
        </p:nvSpPr>
        <p:spPr>
          <a:ln/>
        </p:spPr>
        <p:txBody>
          <a:bodyPr/>
          <a:lstStyle>
            <a:lvl1pPr>
              <a:defRPr/>
            </a:lvl1pPr>
          </a:lstStyle>
          <a:p>
            <a:r>
              <a:rPr lang="it-IT" altLang="it-IT"/>
              <a:t>Pagina </a:t>
            </a:r>
            <a:fld id="{926F4D42-400A-4055-B222-D559D9C25195}" type="slidenum">
              <a:rPr lang="it-IT" altLang="it-IT"/>
              <a:pPr/>
              <a:t>‹N›</a:t>
            </a:fld>
            <a:endParaRPr lang="it-IT" alt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786563" y="409575"/>
            <a:ext cx="1889125" cy="54578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1116013" y="409575"/>
            <a:ext cx="5518150" cy="54578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a:extLst>
              <a:ext uri="{FF2B5EF4-FFF2-40B4-BE49-F238E27FC236}">
                <a16:creationId xmlns:a16="http://schemas.microsoft.com/office/drawing/2014/main" id="{63182151-68A0-4F34-81A3-8BA2E27BC877}"/>
              </a:ext>
            </a:extLst>
          </p:cNvPr>
          <p:cNvSpPr>
            <a:spLocks noGrp="1" noChangeArrowheads="1"/>
          </p:cNvSpPr>
          <p:nvPr>
            <p:ph type="dt" sz="half" idx="10"/>
          </p:nvPr>
        </p:nvSpPr>
        <p:spPr>
          <a:ln/>
        </p:spPr>
        <p:txBody>
          <a:bodyPr/>
          <a:lstStyle>
            <a:lvl1pPr>
              <a:defRPr/>
            </a:lvl1pPr>
          </a:lstStyle>
          <a:p>
            <a:pPr>
              <a:defRPr/>
            </a:pPr>
            <a:fld id="{CB08B11B-CFBE-49E4-BB5E-D8EF7D1317B1}" type="datetime1">
              <a:rPr lang="it-IT" altLang="it-IT"/>
              <a:pPr>
                <a:defRPr/>
              </a:pPr>
              <a:t>25/09/2018</a:t>
            </a:fld>
            <a:endParaRPr lang="it-IT" altLang="it-IT"/>
          </a:p>
        </p:txBody>
      </p:sp>
      <p:sp>
        <p:nvSpPr>
          <p:cNvPr id="5" name="Rectangle 5">
            <a:extLst>
              <a:ext uri="{FF2B5EF4-FFF2-40B4-BE49-F238E27FC236}">
                <a16:creationId xmlns:a16="http://schemas.microsoft.com/office/drawing/2014/main" id="{9851A3D2-1CC1-4609-A170-90EBFCFFEE8A}"/>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6" name="Rectangle 6">
            <a:extLst>
              <a:ext uri="{FF2B5EF4-FFF2-40B4-BE49-F238E27FC236}">
                <a16:creationId xmlns:a16="http://schemas.microsoft.com/office/drawing/2014/main" id="{606FC6F4-66CC-4DF1-AF84-798D62ED5F18}"/>
              </a:ext>
            </a:extLst>
          </p:cNvPr>
          <p:cNvSpPr>
            <a:spLocks noGrp="1" noChangeArrowheads="1"/>
          </p:cNvSpPr>
          <p:nvPr>
            <p:ph type="sldNum" sz="quarter" idx="12"/>
          </p:nvPr>
        </p:nvSpPr>
        <p:spPr>
          <a:ln/>
        </p:spPr>
        <p:txBody>
          <a:bodyPr/>
          <a:lstStyle>
            <a:lvl1pPr>
              <a:defRPr/>
            </a:lvl1pPr>
          </a:lstStyle>
          <a:p>
            <a:r>
              <a:rPr lang="it-IT" altLang="it-IT"/>
              <a:t>Pagina </a:t>
            </a:r>
            <a:fld id="{6E6E5E50-F2F7-4064-9900-188F962EAEB6}" type="slidenum">
              <a:rPr lang="it-IT" altLang="it-IT"/>
              <a:pPr/>
              <a:t>‹N›</a:t>
            </a:fld>
            <a:endParaRPr lang="it-IT" alt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olo, test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1116013" y="409575"/>
            <a:ext cx="7559675" cy="504825"/>
          </a:xfrm>
        </p:spPr>
        <p:txBody>
          <a:bodyPr/>
          <a:lstStyle/>
          <a:p>
            <a:r>
              <a:rPr lang="it-IT"/>
              <a:t>Fare clic per modificare lo stile del titolo</a:t>
            </a:r>
          </a:p>
        </p:txBody>
      </p:sp>
      <p:sp>
        <p:nvSpPr>
          <p:cNvPr id="3" name="Segnaposto testo 2"/>
          <p:cNvSpPr>
            <a:spLocks noGrp="1"/>
          </p:cNvSpPr>
          <p:nvPr>
            <p:ph type="body" sz="half" idx="1"/>
          </p:nvPr>
        </p:nvSpPr>
        <p:spPr>
          <a:xfrm>
            <a:off x="1116013" y="1752600"/>
            <a:ext cx="3703637" cy="41148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972050" y="1752600"/>
            <a:ext cx="3703638" cy="41148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a:extLst>
              <a:ext uri="{FF2B5EF4-FFF2-40B4-BE49-F238E27FC236}">
                <a16:creationId xmlns:a16="http://schemas.microsoft.com/office/drawing/2014/main" id="{63182151-68A0-4F34-81A3-8BA2E27BC877}"/>
              </a:ext>
            </a:extLst>
          </p:cNvPr>
          <p:cNvSpPr>
            <a:spLocks noGrp="1" noChangeArrowheads="1"/>
          </p:cNvSpPr>
          <p:nvPr>
            <p:ph type="dt" sz="half" idx="10"/>
          </p:nvPr>
        </p:nvSpPr>
        <p:spPr>
          <a:ln/>
        </p:spPr>
        <p:txBody>
          <a:bodyPr/>
          <a:lstStyle>
            <a:lvl1pPr>
              <a:defRPr/>
            </a:lvl1pPr>
          </a:lstStyle>
          <a:p>
            <a:pPr>
              <a:defRPr/>
            </a:pPr>
            <a:fld id="{D4B33A41-377F-4B0C-8EBC-5C0F4B9116EE}" type="datetime1">
              <a:rPr lang="it-IT" altLang="it-IT"/>
              <a:pPr>
                <a:defRPr/>
              </a:pPr>
              <a:t>25/09/2018</a:t>
            </a:fld>
            <a:endParaRPr lang="it-IT" altLang="it-IT"/>
          </a:p>
        </p:txBody>
      </p:sp>
      <p:sp>
        <p:nvSpPr>
          <p:cNvPr id="6" name="Rectangle 5">
            <a:extLst>
              <a:ext uri="{FF2B5EF4-FFF2-40B4-BE49-F238E27FC236}">
                <a16:creationId xmlns:a16="http://schemas.microsoft.com/office/drawing/2014/main" id="{9851A3D2-1CC1-4609-A170-90EBFCFFEE8A}"/>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7" name="Rectangle 6">
            <a:extLst>
              <a:ext uri="{FF2B5EF4-FFF2-40B4-BE49-F238E27FC236}">
                <a16:creationId xmlns:a16="http://schemas.microsoft.com/office/drawing/2014/main" id="{606FC6F4-66CC-4DF1-AF84-798D62ED5F18}"/>
              </a:ext>
            </a:extLst>
          </p:cNvPr>
          <p:cNvSpPr>
            <a:spLocks noGrp="1" noChangeArrowheads="1"/>
          </p:cNvSpPr>
          <p:nvPr>
            <p:ph type="sldNum" sz="quarter" idx="12"/>
          </p:nvPr>
        </p:nvSpPr>
        <p:spPr>
          <a:ln/>
        </p:spPr>
        <p:txBody>
          <a:bodyPr/>
          <a:lstStyle>
            <a:lvl1pPr>
              <a:defRPr/>
            </a:lvl1pPr>
          </a:lstStyle>
          <a:p>
            <a:r>
              <a:rPr lang="it-IT" altLang="it-IT"/>
              <a:t>Pagina </a:t>
            </a:r>
            <a:fld id="{673AE274-5F57-418A-820F-309A9DC9FC0F}" type="slidenum">
              <a:rPr lang="it-IT" altLang="it-IT"/>
              <a:pPr/>
              <a:t>‹N›</a:t>
            </a:fld>
            <a:endParaRPr lang="it-IT" altLang="it-IT"/>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olo e tabella">
    <p:spTree>
      <p:nvGrpSpPr>
        <p:cNvPr id="1" name=""/>
        <p:cNvGrpSpPr/>
        <p:nvPr/>
      </p:nvGrpSpPr>
      <p:grpSpPr>
        <a:xfrm>
          <a:off x="0" y="0"/>
          <a:ext cx="0" cy="0"/>
          <a:chOff x="0" y="0"/>
          <a:chExt cx="0" cy="0"/>
        </a:xfrm>
      </p:grpSpPr>
      <p:sp>
        <p:nvSpPr>
          <p:cNvPr id="2" name="Titolo 1"/>
          <p:cNvSpPr>
            <a:spLocks noGrp="1"/>
          </p:cNvSpPr>
          <p:nvPr>
            <p:ph type="title"/>
          </p:nvPr>
        </p:nvSpPr>
        <p:spPr>
          <a:xfrm>
            <a:off x="1116013" y="409575"/>
            <a:ext cx="7559675" cy="504825"/>
          </a:xfrm>
        </p:spPr>
        <p:txBody>
          <a:bodyPr/>
          <a:lstStyle/>
          <a:p>
            <a:r>
              <a:rPr lang="it-IT"/>
              <a:t>Fare clic per modificare lo stile del titolo</a:t>
            </a:r>
          </a:p>
        </p:txBody>
      </p:sp>
      <p:sp>
        <p:nvSpPr>
          <p:cNvPr id="3" name="Segnaposto tabella 2"/>
          <p:cNvSpPr>
            <a:spLocks noGrp="1"/>
          </p:cNvSpPr>
          <p:nvPr>
            <p:ph type="tbl" idx="1"/>
          </p:nvPr>
        </p:nvSpPr>
        <p:spPr>
          <a:xfrm>
            <a:off x="1116013" y="1752600"/>
            <a:ext cx="7559675" cy="4114800"/>
          </a:xfrm>
        </p:spPr>
        <p:txBody>
          <a:bodyPr/>
          <a:lstStyle/>
          <a:p>
            <a:pPr lvl="0"/>
            <a:endParaRPr lang="it-IT" noProof="0"/>
          </a:p>
        </p:txBody>
      </p:sp>
      <p:sp>
        <p:nvSpPr>
          <p:cNvPr id="4" name="Rectangle 4">
            <a:extLst>
              <a:ext uri="{FF2B5EF4-FFF2-40B4-BE49-F238E27FC236}">
                <a16:creationId xmlns:a16="http://schemas.microsoft.com/office/drawing/2014/main" id="{63182151-68A0-4F34-81A3-8BA2E27BC877}"/>
              </a:ext>
            </a:extLst>
          </p:cNvPr>
          <p:cNvSpPr>
            <a:spLocks noGrp="1" noChangeArrowheads="1"/>
          </p:cNvSpPr>
          <p:nvPr>
            <p:ph type="dt" sz="half" idx="10"/>
          </p:nvPr>
        </p:nvSpPr>
        <p:spPr>
          <a:ln/>
        </p:spPr>
        <p:txBody>
          <a:bodyPr/>
          <a:lstStyle>
            <a:lvl1pPr>
              <a:defRPr/>
            </a:lvl1pPr>
          </a:lstStyle>
          <a:p>
            <a:pPr>
              <a:defRPr/>
            </a:pPr>
            <a:fld id="{2C4FED83-9CE1-4EB7-AACD-EF8949C3B4B0}" type="datetime1">
              <a:rPr lang="it-IT" altLang="it-IT"/>
              <a:pPr>
                <a:defRPr/>
              </a:pPr>
              <a:t>25/09/2018</a:t>
            </a:fld>
            <a:endParaRPr lang="it-IT" altLang="it-IT"/>
          </a:p>
        </p:txBody>
      </p:sp>
      <p:sp>
        <p:nvSpPr>
          <p:cNvPr id="5" name="Rectangle 5">
            <a:extLst>
              <a:ext uri="{FF2B5EF4-FFF2-40B4-BE49-F238E27FC236}">
                <a16:creationId xmlns:a16="http://schemas.microsoft.com/office/drawing/2014/main" id="{9851A3D2-1CC1-4609-A170-90EBFCFFEE8A}"/>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6" name="Rectangle 6">
            <a:extLst>
              <a:ext uri="{FF2B5EF4-FFF2-40B4-BE49-F238E27FC236}">
                <a16:creationId xmlns:a16="http://schemas.microsoft.com/office/drawing/2014/main" id="{606FC6F4-66CC-4DF1-AF84-798D62ED5F18}"/>
              </a:ext>
            </a:extLst>
          </p:cNvPr>
          <p:cNvSpPr>
            <a:spLocks noGrp="1" noChangeArrowheads="1"/>
          </p:cNvSpPr>
          <p:nvPr>
            <p:ph type="sldNum" sz="quarter" idx="12"/>
          </p:nvPr>
        </p:nvSpPr>
        <p:spPr>
          <a:ln/>
        </p:spPr>
        <p:txBody>
          <a:bodyPr/>
          <a:lstStyle>
            <a:lvl1pPr>
              <a:defRPr/>
            </a:lvl1pPr>
          </a:lstStyle>
          <a:p>
            <a:r>
              <a:rPr lang="it-IT" altLang="it-IT"/>
              <a:t>Pagina </a:t>
            </a:r>
            <a:fld id="{1669431D-9861-46A3-B8B9-6BA66E6BAD3C}" type="slidenum">
              <a:rPr lang="it-IT" altLang="it-IT"/>
              <a:pPr/>
              <a:t>‹N›</a:t>
            </a:fld>
            <a:endParaRPr lang="it-IT" altLang="it-IT"/>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hart" preserve="1">
  <p:cSld name="Titolo e grafico">
    <p:spTree>
      <p:nvGrpSpPr>
        <p:cNvPr id="1" name=""/>
        <p:cNvGrpSpPr/>
        <p:nvPr/>
      </p:nvGrpSpPr>
      <p:grpSpPr>
        <a:xfrm>
          <a:off x="0" y="0"/>
          <a:ext cx="0" cy="0"/>
          <a:chOff x="0" y="0"/>
          <a:chExt cx="0" cy="0"/>
        </a:xfrm>
      </p:grpSpPr>
      <p:sp>
        <p:nvSpPr>
          <p:cNvPr id="2" name="Titolo 1"/>
          <p:cNvSpPr>
            <a:spLocks noGrp="1"/>
          </p:cNvSpPr>
          <p:nvPr>
            <p:ph type="title"/>
          </p:nvPr>
        </p:nvSpPr>
        <p:spPr>
          <a:xfrm>
            <a:off x="1116013" y="409575"/>
            <a:ext cx="7559675" cy="504825"/>
          </a:xfrm>
        </p:spPr>
        <p:txBody>
          <a:bodyPr/>
          <a:lstStyle/>
          <a:p>
            <a:r>
              <a:rPr lang="it-IT"/>
              <a:t>Fare clic per modificare lo stile del titolo</a:t>
            </a:r>
          </a:p>
        </p:txBody>
      </p:sp>
      <p:sp>
        <p:nvSpPr>
          <p:cNvPr id="3" name="Segnaposto grafico 2"/>
          <p:cNvSpPr>
            <a:spLocks noGrp="1"/>
          </p:cNvSpPr>
          <p:nvPr>
            <p:ph type="chart" idx="1"/>
          </p:nvPr>
        </p:nvSpPr>
        <p:spPr>
          <a:xfrm>
            <a:off x="1116013" y="1752600"/>
            <a:ext cx="7559675" cy="4114800"/>
          </a:xfrm>
        </p:spPr>
        <p:txBody>
          <a:bodyPr/>
          <a:lstStyle/>
          <a:p>
            <a:pPr lvl="0"/>
            <a:endParaRPr lang="it-IT" noProof="0"/>
          </a:p>
        </p:txBody>
      </p:sp>
      <p:sp>
        <p:nvSpPr>
          <p:cNvPr id="4" name="Rectangle 4">
            <a:extLst>
              <a:ext uri="{FF2B5EF4-FFF2-40B4-BE49-F238E27FC236}">
                <a16:creationId xmlns:a16="http://schemas.microsoft.com/office/drawing/2014/main" id="{63182151-68A0-4F34-81A3-8BA2E27BC877}"/>
              </a:ext>
            </a:extLst>
          </p:cNvPr>
          <p:cNvSpPr>
            <a:spLocks noGrp="1" noChangeArrowheads="1"/>
          </p:cNvSpPr>
          <p:nvPr>
            <p:ph type="dt" sz="half" idx="10"/>
          </p:nvPr>
        </p:nvSpPr>
        <p:spPr>
          <a:ln/>
        </p:spPr>
        <p:txBody>
          <a:bodyPr/>
          <a:lstStyle>
            <a:lvl1pPr>
              <a:defRPr/>
            </a:lvl1pPr>
          </a:lstStyle>
          <a:p>
            <a:pPr>
              <a:defRPr/>
            </a:pPr>
            <a:fld id="{F841110D-EF5B-4B1F-B846-C7AA42AE659A}" type="datetime1">
              <a:rPr lang="it-IT" altLang="it-IT"/>
              <a:pPr>
                <a:defRPr/>
              </a:pPr>
              <a:t>25/09/2018</a:t>
            </a:fld>
            <a:endParaRPr lang="it-IT" altLang="it-IT"/>
          </a:p>
        </p:txBody>
      </p:sp>
      <p:sp>
        <p:nvSpPr>
          <p:cNvPr id="5" name="Rectangle 5">
            <a:extLst>
              <a:ext uri="{FF2B5EF4-FFF2-40B4-BE49-F238E27FC236}">
                <a16:creationId xmlns:a16="http://schemas.microsoft.com/office/drawing/2014/main" id="{9851A3D2-1CC1-4609-A170-90EBFCFFEE8A}"/>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6" name="Rectangle 6">
            <a:extLst>
              <a:ext uri="{FF2B5EF4-FFF2-40B4-BE49-F238E27FC236}">
                <a16:creationId xmlns:a16="http://schemas.microsoft.com/office/drawing/2014/main" id="{606FC6F4-66CC-4DF1-AF84-798D62ED5F18}"/>
              </a:ext>
            </a:extLst>
          </p:cNvPr>
          <p:cNvSpPr>
            <a:spLocks noGrp="1" noChangeArrowheads="1"/>
          </p:cNvSpPr>
          <p:nvPr>
            <p:ph type="sldNum" sz="quarter" idx="12"/>
          </p:nvPr>
        </p:nvSpPr>
        <p:spPr>
          <a:ln/>
        </p:spPr>
        <p:txBody>
          <a:bodyPr/>
          <a:lstStyle>
            <a:lvl1pPr>
              <a:defRPr/>
            </a:lvl1pPr>
          </a:lstStyle>
          <a:p>
            <a:r>
              <a:rPr lang="it-IT" altLang="it-IT"/>
              <a:t>Pagina </a:t>
            </a:r>
            <a:fld id="{CE71AF1F-B615-46F1-AB93-BB078FD35C2F}" type="slidenum">
              <a:rPr lang="it-IT" altLang="it-IT"/>
              <a:pPr/>
              <a:t>‹N›</a:t>
            </a:fld>
            <a:endParaRPr lang="it-IT" alt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a:extLst>
              <a:ext uri="{FF2B5EF4-FFF2-40B4-BE49-F238E27FC236}">
                <a16:creationId xmlns:a16="http://schemas.microsoft.com/office/drawing/2014/main" id="{63182151-68A0-4F34-81A3-8BA2E27BC877}"/>
              </a:ext>
            </a:extLst>
          </p:cNvPr>
          <p:cNvSpPr>
            <a:spLocks noGrp="1" noChangeArrowheads="1"/>
          </p:cNvSpPr>
          <p:nvPr>
            <p:ph type="dt" sz="half" idx="10"/>
          </p:nvPr>
        </p:nvSpPr>
        <p:spPr>
          <a:ln/>
        </p:spPr>
        <p:txBody>
          <a:bodyPr/>
          <a:lstStyle>
            <a:lvl1pPr>
              <a:defRPr/>
            </a:lvl1pPr>
          </a:lstStyle>
          <a:p>
            <a:pPr>
              <a:defRPr/>
            </a:pPr>
            <a:fld id="{CDCB4824-655D-4E46-BB25-4237BD2C3A6F}" type="datetime1">
              <a:rPr lang="it-IT" altLang="it-IT"/>
              <a:pPr>
                <a:defRPr/>
              </a:pPr>
              <a:t>25/09/2018</a:t>
            </a:fld>
            <a:endParaRPr lang="it-IT" altLang="it-IT"/>
          </a:p>
        </p:txBody>
      </p:sp>
      <p:sp>
        <p:nvSpPr>
          <p:cNvPr id="5" name="Rectangle 5">
            <a:extLst>
              <a:ext uri="{FF2B5EF4-FFF2-40B4-BE49-F238E27FC236}">
                <a16:creationId xmlns:a16="http://schemas.microsoft.com/office/drawing/2014/main" id="{9851A3D2-1CC1-4609-A170-90EBFCFFEE8A}"/>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6" name="Rectangle 6">
            <a:extLst>
              <a:ext uri="{FF2B5EF4-FFF2-40B4-BE49-F238E27FC236}">
                <a16:creationId xmlns:a16="http://schemas.microsoft.com/office/drawing/2014/main" id="{606FC6F4-66CC-4DF1-AF84-798D62ED5F18}"/>
              </a:ext>
            </a:extLst>
          </p:cNvPr>
          <p:cNvSpPr>
            <a:spLocks noGrp="1" noChangeArrowheads="1"/>
          </p:cNvSpPr>
          <p:nvPr>
            <p:ph type="sldNum" sz="quarter" idx="12"/>
          </p:nvPr>
        </p:nvSpPr>
        <p:spPr>
          <a:ln/>
        </p:spPr>
        <p:txBody>
          <a:bodyPr/>
          <a:lstStyle>
            <a:lvl1pPr>
              <a:defRPr/>
            </a:lvl1pPr>
          </a:lstStyle>
          <a:p>
            <a:r>
              <a:rPr lang="it-IT" altLang="it-IT"/>
              <a:t>Pagina </a:t>
            </a:r>
            <a:fld id="{C2A11C3C-392B-40D0-BF5C-2D660D477D3D}" type="slidenum">
              <a:rPr lang="it-IT" altLang="it-IT"/>
              <a:pPr/>
              <a:t>‹N›</a:t>
            </a:fld>
            <a:endParaRPr lang="it-IT" alt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
        <p:nvSpPr>
          <p:cNvPr id="4" name="Rectangle 4">
            <a:extLst>
              <a:ext uri="{FF2B5EF4-FFF2-40B4-BE49-F238E27FC236}">
                <a16:creationId xmlns:a16="http://schemas.microsoft.com/office/drawing/2014/main" id="{63182151-68A0-4F34-81A3-8BA2E27BC877}"/>
              </a:ext>
            </a:extLst>
          </p:cNvPr>
          <p:cNvSpPr>
            <a:spLocks noGrp="1" noChangeArrowheads="1"/>
          </p:cNvSpPr>
          <p:nvPr>
            <p:ph type="dt" sz="half" idx="10"/>
          </p:nvPr>
        </p:nvSpPr>
        <p:spPr>
          <a:ln/>
        </p:spPr>
        <p:txBody>
          <a:bodyPr/>
          <a:lstStyle>
            <a:lvl1pPr>
              <a:defRPr/>
            </a:lvl1pPr>
          </a:lstStyle>
          <a:p>
            <a:pPr>
              <a:defRPr/>
            </a:pPr>
            <a:fld id="{894461AC-F022-44C3-A082-7CA0C138EE7A}" type="datetime1">
              <a:rPr lang="it-IT" altLang="it-IT"/>
              <a:pPr>
                <a:defRPr/>
              </a:pPr>
              <a:t>25/09/2018</a:t>
            </a:fld>
            <a:endParaRPr lang="it-IT" altLang="it-IT"/>
          </a:p>
        </p:txBody>
      </p:sp>
      <p:sp>
        <p:nvSpPr>
          <p:cNvPr id="5" name="Rectangle 5">
            <a:extLst>
              <a:ext uri="{FF2B5EF4-FFF2-40B4-BE49-F238E27FC236}">
                <a16:creationId xmlns:a16="http://schemas.microsoft.com/office/drawing/2014/main" id="{9851A3D2-1CC1-4609-A170-90EBFCFFEE8A}"/>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6" name="Rectangle 6">
            <a:extLst>
              <a:ext uri="{FF2B5EF4-FFF2-40B4-BE49-F238E27FC236}">
                <a16:creationId xmlns:a16="http://schemas.microsoft.com/office/drawing/2014/main" id="{606FC6F4-66CC-4DF1-AF84-798D62ED5F18}"/>
              </a:ext>
            </a:extLst>
          </p:cNvPr>
          <p:cNvSpPr>
            <a:spLocks noGrp="1" noChangeArrowheads="1"/>
          </p:cNvSpPr>
          <p:nvPr>
            <p:ph type="sldNum" sz="quarter" idx="12"/>
          </p:nvPr>
        </p:nvSpPr>
        <p:spPr>
          <a:ln/>
        </p:spPr>
        <p:txBody>
          <a:bodyPr/>
          <a:lstStyle>
            <a:lvl1pPr>
              <a:defRPr/>
            </a:lvl1pPr>
          </a:lstStyle>
          <a:p>
            <a:r>
              <a:rPr lang="it-IT" altLang="it-IT"/>
              <a:t>Pagina </a:t>
            </a:r>
            <a:fld id="{32A46F78-285F-4FBE-9204-A54DE6C4CF31}" type="slidenum">
              <a:rPr lang="it-IT" altLang="it-IT"/>
              <a:pPr/>
              <a:t>‹N›</a:t>
            </a:fld>
            <a:endParaRPr lang="it-IT" alt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1116013" y="1752600"/>
            <a:ext cx="3703637"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972050" y="1752600"/>
            <a:ext cx="3703638"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a:extLst>
              <a:ext uri="{FF2B5EF4-FFF2-40B4-BE49-F238E27FC236}">
                <a16:creationId xmlns:a16="http://schemas.microsoft.com/office/drawing/2014/main" id="{63182151-68A0-4F34-81A3-8BA2E27BC877}"/>
              </a:ext>
            </a:extLst>
          </p:cNvPr>
          <p:cNvSpPr>
            <a:spLocks noGrp="1" noChangeArrowheads="1"/>
          </p:cNvSpPr>
          <p:nvPr>
            <p:ph type="dt" sz="half" idx="10"/>
          </p:nvPr>
        </p:nvSpPr>
        <p:spPr>
          <a:ln/>
        </p:spPr>
        <p:txBody>
          <a:bodyPr/>
          <a:lstStyle>
            <a:lvl1pPr>
              <a:defRPr/>
            </a:lvl1pPr>
          </a:lstStyle>
          <a:p>
            <a:pPr>
              <a:defRPr/>
            </a:pPr>
            <a:fld id="{8B312F9B-6D7E-4C8D-B7FE-E6550CF42469}" type="datetime1">
              <a:rPr lang="it-IT" altLang="it-IT"/>
              <a:pPr>
                <a:defRPr/>
              </a:pPr>
              <a:t>25/09/2018</a:t>
            </a:fld>
            <a:endParaRPr lang="it-IT" altLang="it-IT"/>
          </a:p>
        </p:txBody>
      </p:sp>
      <p:sp>
        <p:nvSpPr>
          <p:cNvPr id="6" name="Rectangle 5">
            <a:extLst>
              <a:ext uri="{FF2B5EF4-FFF2-40B4-BE49-F238E27FC236}">
                <a16:creationId xmlns:a16="http://schemas.microsoft.com/office/drawing/2014/main" id="{9851A3D2-1CC1-4609-A170-90EBFCFFEE8A}"/>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7" name="Rectangle 6">
            <a:extLst>
              <a:ext uri="{FF2B5EF4-FFF2-40B4-BE49-F238E27FC236}">
                <a16:creationId xmlns:a16="http://schemas.microsoft.com/office/drawing/2014/main" id="{606FC6F4-66CC-4DF1-AF84-798D62ED5F18}"/>
              </a:ext>
            </a:extLst>
          </p:cNvPr>
          <p:cNvSpPr>
            <a:spLocks noGrp="1" noChangeArrowheads="1"/>
          </p:cNvSpPr>
          <p:nvPr>
            <p:ph type="sldNum" sz="quarter" idx="12"/>
          </p:nvPr>
        </p:nvSpPr>
        <p:spPr>
          <a:ln/>
        </p:spPr>
        <p:txBody>
          <a:bodyPr/>
          <a:lstStyle>
            <a:lvl1pPr>
              <a:defRPr/>
            </a:lvl1pPr>
          </a:lstStyle>
          <a:p>
            <a:r>
              <a:rPr lang="it-IT" altLang="it-IT"/>
              <a:t>Pagina </a:t>
            </a:r>
            <a:fld id="{499CEF16-B29F-4632-BEBA-720A024C50F6}" type="slidenum">
              <a:rPr lang="it-IT" altLang="it-IT"/>
              <a:pPr/>
              <a:t>‹N›</a:t>
            </a:fld>
            <a:endParaRPr lang="it-IT" alt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4">
            <a:extLst>
              <a:ext uri="{FF2B5EF4-FFF2-40B4-BE49-F238E27FC236}">
                <a16:creationId xmlns:a16="http://schemas.microsoft.com/office/drawing/2014/main" id="{63182151-68A0-4F34-81A3-8BA2E27BC877}"/>
              </a:ext>
            </a:extLst>
          </p:cNvPr>
          <p:cNvSpPr>
            <a:spLocks noGrp="1" noChangeArrowheads="1"/>
          </p:cNvSpPr>
          <p:nvPr>
            <p:ph type="dt" sz="half" idx="10"/>
          </p:nvPr>
        </p:nvSpPr>
        <p:spPr>
          <a:ln/>
        </p:spPr>
        <p:txBody>
          <a:bodyPr/>
          <a:lstStyle>
            <a:lvl1pPr>
              <a:defRPr/>
            </a:lvl1pPr>
          </a:lstStyle>
          <a:p>
            <a:pPr>
              <a:defRPr/>
            </a:pPr>
            <a:fld id="{E93B340D-A981-4603-8FC7-3B36ECE29253}" type="datetime1">
              <a:rPr lang="it-IT" altLang="it-IT"/>
              <a:pPr>
                <a:defRPr/>
              </a:pPr>
              <a:t>25/09/2018</a:t>
            </a:fld>
            <a:endParaRPr lang="it-IT" altLang="it-IT"/>
          </a:p>
        </p:txBody>
      </p:sp>
      <p:sp>
        <p:nvSpPr>
          <p:cNvPr id="8" name="Rectangle 5">
            <a:extLst>
              <a:ext uri="{FF2B5EF4-FFF2-40B4-BE49-F238E27FC236}">
                <a16:creationId xmlns:a16="http://schemas.microsoft.com/office/drawing/2014/main" id="{9851A3D2-1CC1-4609-A170-90EBFCFFEE8A}"/>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9" name="Rectangle 6">
            <a:extLst>
              <a:ext uri="{FF2B5EF4-FFF2-40B4-BE49-F238E27FC236}">
                <a16:creationId xmlns:a16="http://schemas.microsoft.com/office/drawing/2014/main" id="{606FC6F4-66CC-4DF1-AF84-798D62ED5F18}"/>
              </a:ext>
            </a:extLst>
          </p:cNvPr>
          <p:cNvSpPr>
            <a:spLocks noGrp="1" noChangeArrowheads="1"/>
          </p:cNvSpPr>
          <p:nvPr>
            <p:ph type="sldNum" sz="quarter" idx="12"/>
          </p:nvPr>
        </p:nvSpPr>
        <p:spPr>
          <a:ln/>
        </p:spPr>
        <p:txBody>
          <a:bodyPr/>
          <a:lstStyle>
            <a:lvl1pPr>
              <a:defRPr/>
            </a:lvl1pPr>
          </a:lstStyle>
          <a:p>
            <a:r>
              <a:rPr lang="it-IT" altLang="it-IT"/>
              <a:t>Pagina </a:t>
            </a:r>
            <a:fld id="{41AC395D-BBD2-4D92-B98E-02F873E204EF}" type="slidenum">
              <a:rPr lang="it-IT" altLang="it-IT"/>
              <a:pPr/>
              <a:t>‹N›</a:t>
            </a:fld>
            <a:endParaRPr lang="it-IT" alt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Rectangle 4">
            <a:extLst>
              <a:ext uri="{FF2B5EF4-FFF2-40B4-BE49-F238E27FC236}">
                <a16:creationId xmlns:a16="http://schemas.microsoft.com/office/drawing/2014/main" id="{63182151-68A0-4F34-81A3-8BA2E27BC877}"/>
              </a:ext>
            </a:extLst>
          </p:cNvPr>
          <p:cNvSpPr>
            <a:spLocks noGrp="1" noChangeArrowheads="1"/>
          </p:cNvSpPr>
          <p:nvPr>
            <p:ph type="dt" sz="half" idx="10"/>
          </p:nvPr>
        </p:nvSpPr>
        <p:spPr>
          <a:ln/>
        </p:spPr>
        <p:txBody>
          <a:bodyPr/>
          <a:lstStyle>
            <a:lvl1pPr>
              <a:defRPr/>
            </a:lvl1pPr>
          </a:lstStyle>
          <a:p>
            <a:pPr>
              <a:defRPr/>
            </a:pPr>
            <a:fld id="{65B608FA-6983-4230-9EAF-7A8C6D55773F}" type="datetime1">
              <a:rPr lang="it-IT" altLang="it-IT"/>
              <a:pPr>
                <a:defRPr/>
              </a:pPr>
              <a:t>25/09/2018</a:t>
            </a:fld>
            <a:endParaRPr lang="it-IT" altLang="it-IT"/>
          </a:p>
        </p:txBody>
      </p:sp>
      <p:sp>
        <p:nvSpPr>
          <p:cNvPr id="4" name="Rectangle 5">
            <a:extLst>
              <a:ext uri="{FF2B5EF4-FFF2-40B4-BE49-F238E27FC236}">
                <a16:creationId xmlns:a16="http://schemas.microsoft.com/office/drawing/2014/main" id="{9851A3D2-1CC1-4609-A170-90EBFCFFEE8A}"/>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5" name="Rectangle 6">
            <a:extLst>
              <a:ext uri="{FF2B5EF4-FFF2-40B4-BE49-F238E27FC236}">
                <a16:creationId xmlns:a16="http://schemas.microsoft.com/office/drawing/2014/main" id="{606FC6F4-66CC-4DF1-AF84-798D62ED5F18}"/>
              </a:ext>
            </a:extLst>
          </p:cNvPr>
          <p:cNvSpPr>
            <a:spLocks noGrp="1" noChangeArrowheads="1"/>
          </p:cNvSpPr>
          <p:nvPr>
            <p:ph type="sldNum" sz="quarter" idx="12"/>
          </p:nvPr>
        </p:nvSpPr>
        <p:spPr>
          <a:ln/>
        </p:spPr>
        <p:txBody>
          <a:bodyPr/>
          <a:lstStyle>
            <a:lvl1pPr>
              <a:defRPr/>
            </a:lvl1pPr>
          </a:lstStyle>
          <a:p>
            <a:r>
              <a:rPr lang="it-IT" altLang="it-IT"/>
              <a:t>Pagina </a:t>
            </a:r>
            <a:fld id="{DCFA7A75-C8D8-48F1-98D3-26E66E1BCAE3}" type="slidenum">
              <a:rPr lang="it-IT" altLang="it-IT"/>
              <a:pPr/>
              <a:t>‹N›</a:t>
            </a:fld>
            <a:endParaRPr lang="it-IT" alt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63182151-68A0-4F34-81A3-8BA2E27BC877}"/>
              </a:ext>
            </a:extLst>
          </p:cNvPr>
          <p:cNvSpPr>
            <a:spLocks noGrp="1" noChangeArrowheads="1"/>
          </p:cNvSpPr>
          <p:nvPr>
            <p:ph type="dt" sz="half" idx="10"/>
          </p:nvPr>
        </p:nvSpPr>
        <p:spPr>
          <a:ln/>
        </p:spPr>
        <p:txBody>
          <a:bodyPr/>
          <a:lstStyle>
            <a:lvl1pPr>
              <a:defRPr/>
            </a:lvl1pPr>
          </a:lstStyle>
          <a:p>
            <a:pPr>
              <a:defRPr/>
            </a:pPr>
            <a:fld id="{99D68060-154E-48B5-A4FF-287B4998C555}" type="datetime1">
              <a:rPr lang="it-IT" altLang="it-IT"/>
              <a:pPr>
                <a:defRPr/>
              </a:pPr>
              <a:t>25/09/2018</a:t>
            </a:fld>
            <a:endParaRPr lang="it-IT" altLang="it-IT"/>
          </a:p>
        </p:txBody>
      </p:sp>
      <p:sp>
        <p:nvSpPr>
          <p:cNvPr id="3" name="Rectangle 5">
            <a:extLst>
              <a:ext uri="{FF2B5EF4-FFF2-40B4-BE49-F238E27FC236}">
                <a16:creationId xmlns:a16="http://schemas.microsoft.com/office/drawing/2014/main" id="{9851A3D2-1CC1-4609-A170-90EBFCFFEE8A}"/>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4" name="Rectangle 6">
            <a:extLst>
              <a:ext uri="{FF2B5EF4-FFF2-40B4-BE49-F238E27FC236}">
                <a16:creationId xmlns:a16="http://schemas.microsoft.com/office/drawing/2014/main" id="{606FC6F4-66CC-4DF1-AF84-798D62ED5F18}"/>
              </a:ext>
            </a:extLst>
          </p:cNvPr>
          <p:cNvSpPr>
            <a:spLocks noGrp="1" noChangeArrowheads="1"/>
          </p:cNvSpPr>
          <p:nvPr>
            <p:ph type="sldNum" sz="quarter" idx="12"/>
          </p:nvPr>
        </p:nvSpPr>
        <p:spPr>
          <a:ln/>
        </p:spPr>
        <p:txBody>
          <a:bodyPr/>
          <a:lstStyle>
            <a:lvl1pPr>
              <a:defRPr/>
            </a:lvl1pPr>
          </a:lstStyle>
          <a:p>
            <a:r>
              <a:rPr lang="it-IT" altLang="it-IT"/>
              <a:t>Pagina </a:t>
            </a:r>
            <a:fld id="{53F7E931-35FC-47D4-B3FB-AC0F3B6AE9C0}" type="slidenum">
              <a:rPr lang="it-IT" altLang="it-IT"/>
              <a:pPr/>
              <a:t>‹N›</a:t>
            </a:fld>
            <a:endParaRPr lang="it-IT" alt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a:extLst>
              <a:ext uri="{FF2B5EF4-FFF2-40B4-BE49-F238E27FC236}">
                <a16:creationId xmlns:a16="http://schemas.microsoft.com/office/drawing/2014/main" id="{63182151-68A0-4F34-81A3-8BA2E27BC877}"/>
              </a:ext>
            </a:extLst>
          </p:cNvPr>
          <p:cNvSpPr>
            <a:spLocks noGrp="1" noChangeArrowheads="1"/>
          </p:cNvSpPr>
          <p:nvPr>
            <p:ph type="dt" sz="half" idx="10"/>
          </p:nvPr>
        </p:nvSpPr>
        <p:spPr>
          <a:ln/>
        </p:spPr>
        <p:txBody>
          <a:bodyPr/>
          <a:lstStyle>
            <a:lvl1pPr>
              <a:defRPr/>
            </a:lvl1pPr>
          </a:lstStyle>
          <a:p>
            <a:pPr>
              <a:defRPr/>
            </a:pPr>
            <a:fld id="{C2070045-89DE-481F-B22D-1E0832EC711D}" type="datetime1">
              <a:rPr lang="it-IT" altLang="it-IT"/>
              <a:pPr>
                <a:defRPr/>
              </a:pPr>
              <a:t>25/09/2018</a:t>
            </a:fld>
            <a:endParaRPr lang="it-IT" altLang="it-IT"/>
          </a:p>
        </p:txBody>
      </p:sp>
      <p:sp>
        <p:nvSpPr>
          <p:cNvPr id="6" name="Rectangle 5">
            <a:extLst>
              <a:ext uri="{FF2B5EF4-FFF2-40B4-BE49-F238E27FC236}">
                <a16:creationId xmlns:a16="http://schemas.microsoft.com/office/drawing/2014/main" id="{9851A3D2-1CC1-4609-A170-90EBFCFFEE8A}"/>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7" name="Rectangle 6">
            <a:extLst>
              <a:ext uri="{FF2B5EF4-FFF2-40B4-BE49-F238E27FC236}">
                <a16:creationId xmlns:a16="http://schemas.microsoft.com/office/drawing/2014/main" id="{606FC6F4-66CC-4DF1-AF84-798D62ED5F18}"/>
              </a:ext>
            </a:extLst>
          </p:cNvPr>
          <p:cNvSpPr>
            <a:spLocks noGrp="1" noChangeArrowheads="1"/>
          </p:cNvSpPr>
          <p:nvPr>
            <p:ph type="sldNum" sz="quarter" idx="12"/>
          </p:nvPr>
        </p:nvSpPr>
        <p:spPr>
          <a:ln/>
        </p:spPr>
        <p:txBody>
          <a:bodyPr/>
          <a:lstStyle>
            <a:lvl1pPr>
              <a:defRPr/>
            </a:lvl1pPr>
          </a:lstStyle>
          <a:p>
            <a:r>
              <a:rPr lang="it-IT" altLang="it-IT"/>
              <a:t>Pagina </a:t>
            </a:r>
            <a:fld id="{D28FAFB5-6101-43A4-92A4-B766190F29E3}" type="slidenum">
              <a:rPr lang="it-IT" altLang="it-IT"/>
              <a:pPr/>
              <a:t>‹N›</a:t>
            </a:fld>
            <a:endParaRPr lang="it-IT" alt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a:extLst>
              <a:ext uri="{FF2B5EF4-FFF2-40B4-BE49-F238E27FC236}">
                <a16:creationId xmlns:a16="http://schemas.microsoft.com/office/drawing/2014/main" id="{63182151-68A0-4F34-81A3-8BA2E27BC877}"/>
              </a:ext>
            </a:extLst>
          </p:cNvPr>
          <p:cNvSpPr>
            <a:spLocks noGrp="1" noChangeArrowheads="1"/>
          </p:cNvSpPr>
          <p:nvPr>
            <p:ph type="dt" sz="half" idx="10"/>
          </p:nvPr>
        </p:nvSpPr>
        <p:spPr>
          <a:ln/>
        </p:spPr>
        <p:txBody>
          <a:bodyPr/>
          <a:lstStyle>
            <a:lvl1pPr>
              <a:defRPr/>
            </a:lvl1pPr>
          </a:lstStyle>
          <a:p>
            <a:pPr>
              <a:defRPr/>
            </a:pPr>
            <a:fld id="{68BC7D5D-44AF-4DB3-A0BA-F3CCFF547D59}" type="datetime1">
              <a:rPr lang="it-IT" altLang="it-IT"/>
              <a:pPr>
                <a:defRPr/>
              </a:pPr>
              <a:t>25/09/2018</a:t>
            </a:fld>
            <a:endParaRPr lang="it-IT" altLang="it-IT"/>
          </a:p>
        </p:txBody>
      </p:sp>
      <p:sp>
        <p:nvSpPr>
          <p:cNvPr id="6" name="Rectangle 5">
            <a:extLst>
              <a:ext uri="{FF2B5EF4-FFF2-40B4-BE49-F238E27FC236}">
                <a16:creationId xmlns:a16="http://schemas.microsoft.com/office/drawing/2014/main" id="{9851A3D2-1CC1-4609-A170-90EBFCFFEE8A}"/>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7" name="Rectangle 6">
            <a:extLst>
              <a:ext uri="{FF2B5EF4-FFF2-40B4-BE49-F238E27FC236}">
                <a16:creationId xmlns:a16="http://schemas.microsoft.com/office/drawing/2014/main" id="{606FC6F4-66CC-4DF1-AF84-798D62ED5F18}"/>
              </a:ext>
            </a:extLst>
          </p:cNvPr>
          <p:cNvSpPr>
            <a:spLocks noGrp="1" noChangeArrowheads="1"/>
          </p:cNvSpPr>
          <p:nvPr>
            <p:ph type="sldNum" sz="quarter" idx="12"/>
          </p:nvPr>
        </p:nvSpPr>
        <p:spPr>
          <a:ln/>
        </p:spPr>
        <p:txBody>
          <a:bodyPr/>
          <a:lstStyle>
            <a:lvl1pPr>
              <a:defRPr/>
            </a:lvl1pPr>
          </a:lstStyle>
          <a:p>
            <a:r>
              <a:rPr lang="it-IT" altLang="it-IT"/>
              <a:t>Pagina </a:t>
            </a:r>
            <a:fld id="{8039D990-E92C-435C-AE2F-61EAB15F4CBE}" type="slidenum">
              <a:rPr lang="it-IT" altLang="it-IT"/>
              <a:pPr/>
              <a:t>‹N›</a:t>
            </a:fld>
            <a:endParaRPr lang="it-IT" alt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15"/>
          <p:cNvGrpSpPr>
            <a:grpSpLocks/>
          </p:cNvGrpSpPr>
          <p:nvPr/>
        </p:nvGrpSpPr>
        <p:grpSpPr bwMode="auto">
          <a:xfrm>
            <a:off x="0" y="6096000"/>
            <a:ext cx="9144000" cy="762000"/>
            <a:chOff x="0" y="3840"/>
            <a:chExt cx="5760" cy="480"/>
          </a:xfrm>
        </p:grpSpPr>
        <p:sp>
          <p:nvSpPr>
            <p:cNvPr id="1032" name="Rectangle 13">
              <a:extLst>
                <a:ext uri="{FF2B5EF4-FFF2-40B4-BE49-F238E27FC236}">
                  <a16:creationId xmlns:a16="http://schemas.microsoft.com/office/drawing/2014/main" id="{993D42A3-A12B-438D-B106-BB0FE3681337}"/>
                </a:ext>
              </a:extLst>
            </p:cNvPr>
            <p:cNvSpPr>
              <a:spLocks noChangeArrowheads="1"/>
            </p:cNvSpPr>
            <p:nvPr userDrawn="1"/>
          </p:nvSpPr>
          <p:spPr bwMode="auto">
            <a:xfrm>
              <a:off x="0" y="3984"/>
              <a:ext cx="5760" cy="336"/>
            </a:xfrm>
            <a:prstGeom prst="rect">
              <a:avLst/>
            </a:prstGeom>
            <a:solidFill>
              <a:srgbClr val="822433"/>
            </a:solidFill>
            <a:ln>
              <a:noFill/>
            </a:ln>
            <a:extLst/>
          </p:spPr>
          <p:txBody>
            <a:bodyPr wrap="none" anchor="ctr"/>
            <a:lstStyle>
              <a:lvl1pPr>
                <a:defRPr sz="900">
                  <a:solidFill>
                    <a:schemeClr val="bg1"/>
                  </a:solidFill>
                  <a:latin typeface="Arial" charset="0"/>
                  <a:ea typeface="ＭＳ Ｐゴシック" pitchFamily="1" charset="-128"/>
                </a:defRPr>
              </a:lvl1pPr>
              <a:lvl2pPr marL="742950" indent="-285750">
                <a:defRPr sz="900">
                  <a:solidFill>
                    <a:schemeClr val="bg1"/>
                  </a:solidFill>
                  <a:latin typeface="Arial" charset="0"/>
                  <a:ea typeface="ＭＳ Ｐゴシック" pitchFamily="1" charset="-128"/>
                </a:defRPr>
              </a:lvl2pPr>
              <a:lvl3pPr marL="1143000" indent="-228600">
                <a:defRPr sz="900">
                  <a:solidFill>
                    <a:schemeClr val="bg1"/>
                  </a:solidFill>
                  <a:latin typeface="Arial" charset="0"/>
                  <a:ea typeface="ＭＳ Ｐゴシック" pitchFamily="1" charset="-128"/>
                </a:defRPr>
              </a:lvl3pPr>
              <a:lvl4pPr marL="1600200" indent="-228600">
                <a:defRPr sz="900">
                  <a:solidFill>
                    <a:schemeClr val="bg1"/>
                  </a:solidFill>
                  <a:latin typeface="Arial" charset="0"/>
                  <a:ea typeface="ＭＳ Ｐゴシック" pitchFamily="1" charset="-128"/>
                </a:defRPr>
              </a:lvl4pPr>
              <a:lvl5pPr marL="2057400" indent="-228600">
                <a:defRPr sz="900">
                  <a:solidFill>
                    <a:schemeClr val="bg1"/>
                  </a:solidFill>
                  <a:latin typeface="Arial" charset="0"/>
                  <a:ea typeface="ＭＳ Ｐゴシック" pitchFamily="1" charset="-128"/>
                </a:defRPr>
              </a:lvl5pPr>
              <a:lvl6pPr marL="2514600" indent="-228600" eaLnBrk="0" fontAlgn="base" hangingPunct="0">
                <a:spcBef>
                  <a:spcPct val="0"/>
                </a:spcBef>
                <a:spcAft>
                  <a:spcPct val="0"/>
                </a:spcAft>
                <a:defRPr sz="900">
                  <a:solidFill>
                    <a:schemeClr val="bg1"/>
                  </a:solidFill>
                  <a:latin typeface="Arial" charset="0"/>
                  <a:ea typeface="ＭＳ Ｐゴシック" pitchFamily="1" charset="-128"/>
                </a:defRPr>
              </a:lvl6pPr>
              <a:lvl7pPr marL="2971800" indent="-228600" eaLnBrk="0" fontAlgn="base" hangingPunct="0">
                <a:spcBef>
                  <a:spcPct val="0"/>
                </a:spcBef>
                <a:spcAft>
                  <a:spcPct val="0"/>
                </a:spcAft>
                <a:defRPr sz="900">
                  <a:solidFill>
                    <a:schemeClr val="bg1"/>
                  </a:solidFill>
                  <a:latin typeface="Arial" charset="0"/>
                  <a:ea typeface="ＭＳ Ｐゴシック" pitchFamily="1" charset="-128"/>
                </a:defRPr>
              </a:lvl7pPr>
              <a:lvl8pPr marL="3429000" indent="-228600" eaLnBrk="0" fontAlgn="base" hangingPunct="0">
                <a:spcBef>
                  <a:spcPct val="0"/>
                </a:spcBef>
                <a:spcAft>
                  <a:spcPct val="0"/>
                </a:spcAft>
                <a:defRPr sz="900">
                  <a:solidFill>
                    <a:schemeClr val="bg1"/>
                  </a:solidFill>
                  <a:latin typeface="Arial" charset="0"/>
                  <a:ea typeface="ＭＳ Ｐゴシック" pitchFamily="1" charset="-128"/>
                </a:defRPr>
              </a:lvl8pPr>
              <a:lvl9pPr marL="3886200" indent="-228600" eaLnBrk="0" fontAlgn="base" hangingPunct="0">
                <a:spcBef>
                  <a:spcPct val="0"/>
                </a:spcBef>
                <a:spcAft>
                  <a:spcPct val="0"/>
                </a:spcAft>
                <a:defRPr sz="900">
                  <a:solidFill>
                    <a:schemeClr val="bg1"/>
                  </a:solidFill>
                  <a:latin typeface="Arial" charset="0"/>
                  <a:ea typeface="ＭＳ Ｐゴシック" pitchFamily="1" charset="-128"/>
                </a:defRPr>
              </a:lvl9pPr>
            </a:lstStyle>
            <a:p>
              <a:pPr>
                <a:defRPr/>
              </a:pPr>
              <a:endParaRPr lang="it-IT" altLang="it-IT"/>
            </a:p>
          </p:txBody>
        </p:sp>
        <p:sp>
          <p:nvSpPr>
            <p:cNvPr id="1033" name="Rectangle 14">
              <a:extLst>
                <a:ext uri="{FF2B5EF4-FFF2-40B4-BE49-F238E27FC236}">
                  <a16:creationId xmlns:a16="http://schemas.microsoft.com/office/drawing/2014/main" id="{ECEDE273-7563-4916-B3DD-12CD4E40C01F}"/>
                </a:ext>
              </a:extLst>
            </p:cNvPr>
            <p:cNvSpPr>
              <a:spLocks noChangeArrowheads="1"/>
            </p:cNvSpPr>
            <p:nvPr userDrawn="1"/>
          </p:nvSpPr>
          <p:spPr bwMode="auto">
            <a:xfrm>
              <a:off x="768" y="3840"/>
              <a:ext cx="4992" cy="480"/>
            </a:xfrm>
            <a:prstGeom prst="rect">
              <a:avLst/>
            </a:prstGeom>
            <a:solidFill>
              <a:srgbClr val="822433"/>
            </a:solidFill>
            <a:ln>
              <a:noFill/>
            </a:ln>
            <a:extLst/>
          </p:spPr>
          <p:txBody>
            <a:bodyPr wrap="none" anchor="ctr"/>
            <a:lstStyle>
              <a:lvl1pPr>
                <a:defRPr sz="900">
                  <a:solidFill>
                    <a:schemeClr val="bg1"/>
                  </a:solidFill>
                  <a:latin typeface="Arial" charset="0"/>
                  <a:ea typeface="ＭＳ Ｐゴシック" pitchFamily="1" charset="-128"/>
                </a:defRPr>
              </a:lvl1pPr>
              <a:lvl2pPr marL="742950" indent="-285750">
                <a:defRPr sz="900">
                  <a:solidFill>
                    <a:schemeClr val="bg1"/>
                  </a:solidFill>
                  <a:latin typeface="Arial" charset="0"/>
                  <a:ea typeface="ＭＳ Ｐゴシック" pitchFamily="1" charset="-128"/>
                </a:defRPr>
              </a:lvl2pPr>
              <a:lvl3pPr marL="1143000" indent="-228600">
                <a:defRPr sz="900">
                  <a:solidFill>
                    <a:schemeClr val="bg1"/>
                  </a:solidFill>
                  <a:latin typeface="Arial" charset="0"/>
                  <a:ea typeface="ＭＳ Ｐゴシック" pitchFamily="1" charset="-128"/>
                </a:defRPr>
              </a:lvl3pPr>
              <a:lvl4pPr marL="1600200" indent="-228600">
                <a:defRPr sz="900">
                  <a:solidFill>
                    <a:schemeClr val="bg1"/>
                  </a:solidFill>
                  <a:latin typeface="Arial" charset="0"/>
                  <a:ea typeface="ＭＳ Ｐゴシック" pitchFamily="1" charset="-128"/>
                </a:defRPr>
              </a:lvl4pPr>
              <a:lvl5pPr marL="2057400" indent="-228600">
                <a:defRPr sz="900">
                  <a:solidFill>
                    <a:schemeClr val="bg1"/>
                  </a:solidFill>
                  <a:latin typeface="Arial" charset="0"/>
                  <a:ea typeface="ＭＳ Ｐゴシック" pitchFamily="1" charset="-128"/>
                </a:defRPr>
              </a:lvl5pPr>
              <a:lvl6pPr marL="2514600" indent="-228600" eaLnBrk="0" fontAlgn="base" hangingPunct="0">
                <a:spcBef>
                  <a:spcPct val="0"/>
                </a:spcBef>
                <a:spcAft>
                  <a:spcPct val="0"/>
                </a:spcAft>
                <a:defRPr sz="900">
                  <a:solidFill>
                    <a:schemeClr val="bg1"/>
                  </a:solidFill>
                  <a:latin typeface="Arial" charset="0"/>
                  <a:ea typeface="ＭＳ Ｐゴシック" pitchFamily="1" charset="-128"/>
                </a:defRPr>
              </a:lvl6pPr>
              <a:lvl7pPr marL="2971800" indent="-228600" eaLnBrk="0" fontAlgn="base" hangingPunct="0">
                <a:spcBef>
                  <a:spcPct val="0"/>
                </a:spcBef>
                <a:spcAft>
                  <a:spcPct val="0"/>
                </a:spcAft>
                <a:defRPr sz="900">
                  <a:solidFill>
                    <a:schemeClr val="bg1"/>
                  </a:solidFill>
                  <a:latin typeface="Arial" charset="0"/>
                  <a:ea typeface="ＭＳ Ｐゴシック" pitchFamily="1" charset="-128"/>
                </a:defRPr>
              </a:lvl7pPr>
              <a:lvl8pPr marL="3429000" indent="-228600" eaLnBrk="0" fontAlgn="base" hangingPunct="0">
                <a:spcBef>
                  <a:spcPct val="0"/>
                </a:spcBef>
                <a:spcAft>
                  <a:spcPct val="0"/>
                </a:spcAft>
                <a:defRPr sz="900">
                  <a:solidFill>
                    <a:schemeClr val="bg1"/>
                  </a:solidFill>
                  <a:latin typeface="Arial" charset="0"/>
                  <a:ea typeface="ＭＳ Ｐゴシック" pitchFamily="1" charset="-128"/>
                </a:defRPr>
              </a:lvl8pPr>
              <a:lvl9pPr marL="3886200" indent="-228600" eaLnBrk="0" fontAlgn="base" hangingPunct="0">
                <a:spcBef>
                  <a:spcPct val="0"/>
                </a:spcBef>
                <a:spcAft>
                  <a:spcPct val="0"/>
                </a:spcAft>
                <a:defRPr sz="900">
                  <a:solidFill>
                    <a:schemeClr val="bg1"/>
                  </a:solidFill>
                  <a:latin typeface="Arial" charset="0"/>
                  <a:ea typeface="ＭＳ Ｐゴシック" pitchFamily="1" charset="-128"/>
                </a:defRPr>
              </a:lvl9pPr>
            </a:lstStyle>
            <a:p>
              <a:pPr>
                <a:defRPr/>
              </a:pPr>
              <a:endParaRPr lang="it-IT" altLang="it-IT"/>
            </a:p>
          </p:txBody>
        </p:sp>
      </p:grpSp>
      <p:sp>
        <p:nvSpPr>
          <p:cNvPr id="1027" name="Rectangle 2"/>
          <p:cNvSpPr>
            <a:spLocks noGrp="1" noChangeArrowheads="1"/>
          </p:cNvSpPr>
          <p:nvPr>
            <p:ph type="title"/>
          </p:nvPr>
        </p:nvSpPr>
        <p:spPr bwMode="auto">
          <a:xfrm>
            <a:off x="1116013" y="409575"/>
            <a:ext cx="7559675" cy="504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altLang="it-IT"/>
              <a:t>Fare clic per modificare stile</a:t>
            </a:r>
          </a:p>
        </p:txBody>
      </p:sp>
      <p:sp>
        <p:nvSpPr>
          <p:cNvPr id="1028" name="Rectangle 3"/>
          <p:cNvSpPr>
            <a:spLocks noGrp="1" noChangeArrowheads="1"/>
          </p:cNvSpPr>
          <p:nvPr>
            <p:ph type="body" idx="1"/>
          </p:nvPr>
        </p:nvSpPr>
        <p:spPr bwMode="auto">
          <a:xfrm>
            <a:off x="1116013" y="1752600"/>
            <a:ext cx="7559675"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altLang="it-IT"/>
              <a:t>Fare clic per modificare gli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2" name="Rectangle 4">
            <a:extLst>
              <a:ext uri="{FF2B5EF4-FFF2-40B4-BE49-F238E27FC236}">
                <a16:creationId xmlns:a16="http://schemas.microsoft.com/office/drawing/2014/main" id="{63182151-68A0-4F34-81A3-8BA2E27BC877}"/>
              </a:ext>
            </a:extLst>
          </p:cNvPr>
          <p:cNvSpPr>
            <a:spLocks noGrp="1" noChangeArrowheads="1"/>
          </p:cNvSpPr>
          <p:nvPr>
            <p:ph type="dt" sz="half" idx="2"/>
          </p:nvPr>
        </p:nvSpPr>
        <p:spPr bwMode="auto">
          <a:xfrm>
            <a:off x="4343400" y="6146800"/>
            <a:ext cx="1905000" cy="457200"/>
          </a:xfrm>
          <a:prstGeom prst="rect">
            <a:avLst/>
          </a:prstGeom>
          <a:noFill/>
          <a:ln>
            <a:noFill/>
          </a:ln>
          <a:extLst/>
        </p:spPr>
        <p:txBody>
          <a:bodyPr vert="horz" wrap="square" lIns="91440" tIns="45720" rIns="91440" bIns="45720" numCol="1" anchor="t" anchorCtr="0" compatLnSpc="1">
            <a:prstTxWarp prst="textNoShape">
              <a:avLst/>
            </a:prstTxWarp>
          </a:bodyPr>
          <a:lstStyle>
            <a:lvl1pPr algn="ctr">
              <a:defRPr sz="1100">
                <a:latin typeface="Arial" charset="0"/>
                <a:ea typeface="ＭＳ Ｐゴシック" pitchFamily="1" charset="-128"/>
              </a:defRPr>
            </a:lvl1pPr>
          </a:lstStyle>
          <a:p>
            <a:pPr>
              <a:defRPr/>
            </a:pPr>
            <a:fld id="{C54A728E-5105-425E-B21C-4212FAA6F59F}" type="datetime1">
              <a:rPr lang="it-IT" altLang="it-IT"/>
              <a:pPr>
                <a:defRPr/>
              </a:pPr>
              <a:t>25/09/2018</a:t>
            </a:fld>
            <a:endParaRPr lang="it-IT" altLang="it-IT"/>
          </a:p>
        </p:txBody>
      </p:sp>
      <p:sp>
        <p:nvSpPr>
          <p:cNvPr id="1029" name="Rectangle 5">
            <a:extLst>
              <a:ext uri="{FF2B5EF4-FFF2-40B4-BE49-F238E27FC236}">
                <a16:creationId xmlns:a16="http://schemas.microsoft.com/office/drawing/2014/main" id="{9851A3D2-1CC1-4609-A170-90EBFCFFEE8A}"/>
              </a:ext>
            </a:extLst>
          </p:cNvPr>
          <p:cNvSpPr>
            <a:spLocks noGrp="1" noChangeArrowheads="1"/>
          </p:cNvSpPr>
          <p:nvPr>
            <p:ph type="ftr" sz="quarter" idx="3"/>
          </p:nvPr>
        </p:nvSpPr>
        <p:spPr bwMode="auto">
          <a:xfrm>
            <a:off x="1219200" y="6146800"/>
            <a:ext cx="2895600" cy="457200"/>
          </a:xfrm>
          <a:prstGeom prst="rect">
            <a:avLst/>
          </a:prstGeom>
          <a:noFill/>
          <a:ln>
            <a:noFill/>
          </a:ln>
          <a:extLst/>
        </p:spPr>
        <p:txBody>
          <a:bodyPr vert="horz" wrap="square" lIns="91440" tIns="45720" rIns="91440" bIns="45720" numCol="1" anchor="t" anchorCtr="0" compatLnSpc="1">
            <a:prstTxWarp prst="textNoShape">
              <a:avLst/>
            </a:prstTxWarp>
          </a:bodyPr>
          <a:lstStyle>
            <a:lvl1pPr>
              <a:defRPr sz="1100">
                <a:latin typeface="Arial" charset="0"/>
                <a:ea typeface="ＭＳ Ｐゴシック" pitchFamily="1" charset="-128"/>
              </a:defRPr>
            </a:lvl1pPr>
          </a:lstStyle>
          <a:p>
            <a:pPr>
              <a:defRPr/>
            </a:pPr>
            <a:r>
              <a:rPr lang="it-IT" altLang="it-IT"/>
              <a:t>Titolo Presentazione</a:t>
            </a:r>
          </a:p>
        </p:txBody>
      </p:sp>
      <p:sp>
        <p:nvSpPr>
          <p:cNvPr id="1030" name="Rectangle 6">
            <a:extLst>
              <a:ext uri="{FF2B5EF4-FFF2-40B4-BE49-F238E27FC236}">
                <a16:creationId xmlns:a16="http://schemas.microsoft.com/office/drawing/2014/main" id="{606FC6F4-66CC-4DF1-AF84-798D62ED5F18}"/>
              </a:ext>
            </a:extLst>
          </p:cNvPr>
          <p:cNvSpPr>
            <a:spLocks noGrp="1" noChangeArrowheads="1"/>
          </p:cNvSpPr>
          <p:nvPr>
            <p:ph type="sldNum" sz="quarter" idx="4"/>
          </p:nvPr>
        </p:nvSpPr>
        <p:spPr bwMode="auto">
          <a:xfrm>
            <a:off x="6553200" y="6146800"/>
            <a:ext cx="1905000" cy="457200"/>
          </a:xfrm>
          <a:prstGeom prst="rect">
            <a:avLst/>
          </a:prstGeom>
          <a:noFill/>
          <a:ln>
            <a:noFill/>
          </a:ln>
          <a:extLst/>
        </p:spPr>
        <p:txBody>
          <a:bodyPr vert="horz" wrap="square" lIns="91440" tIns="45720" rIns="91440" bIns="45720" numCol="1" anchor="t" anchorCtr="0" compatLnSpc="1">
            <a:prstTxWarp prst="textNoShape">
              <a:avLst/>
            </a:prstTxWarp>
          </a:bodyPr>
          <a:lstStyle>
            <a:lvl1pPr algn="r">
              <a:defRPr sz="1100"/>
            </a:lvl1pPr>
          </a:lstStyle>
          <a:p>
            <a:r>
              <a:rPr lang="it-IT" altLang="it-IT"/>
              <a:t>Pagina </a:t>
            </a:r>
            <a:fld id="{4617ECE2-38E8-4AFF-AA1D-FC8F70C450F9}" type="slidenum">
              <a:rPr lang="it-IT" altLang="it-IT"/>
              <a:pPr/>
              <a:t>‹N›</a:t>
            </a:fld>
            <a:endParaRPr lang="it-IT" alt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hdr="0"/>
  <p:txStyles>
    <p:titleStyle>
      <a:lvl1pPr algn="l" rtl="0" eaLnBrk="0" fontAlgn="base" hangingPunct="0">
        <a:spcBef>
          <a:spcPct val="0"/>
        </a:spcBef>
        <a:spcAft>
          <a:spcPct val="0"/>
        </a:spcAft>
        <a:defRPr sz="2400" b="1">
          <a:solidFill>
            <a:srgbClr val="822433"/>
          </a:solidFill>
          <a:latin typeface="+mj-lt"/>
          <a:ea typeface="+mj-ea"/>
          <a:cs typeface="+mj-cs"/>
        </a:defRPr>
      </a:lvl1pPr>
      <a:lvl2pPr algn="l" rtl="0" eaLnBrk="0" fontAlgn="base" hangingPunct="0">
        <a:spcBef>
          <a:spcPct val="0"/>
        </a:spcBef>
        <a:spcAft>
          <a:spcPct val="0"/>
        </a:spcAft>
        <a:defRPr sz="2400" b="1">
          <a:solidFill>
            <a:srgbClr val="822433"/>
          </a:solidFill>
          <a:latin typeface="Arial" charset="0"/>
          <a:ea typeface="ＭＳ Ｐゴシック" pitchFamily="1" charset="-128"/>
        </a:defRPr>
      </a:lvl2pPr>
      <a:lvl3pPr algn="l" rtl="0" eaLnBrk="0" fontAlgn="base" hangingPunct="0">
        <a:spcBef>
          <a:spcPct val="0"/>
        </a:spcBef>
        <a:spcAft>
          <a:spcPct val="0"/>
        </a:spcAft>
        <a:defRPr sz="2400" b="1">
          <a:solidFill>
            <a:srgbClr val="822433"/>
          </a:solidFill>
          <a:latin typeface="Arial" charset="0"/>
          <a:ea typeface="ＭＳ Ｐゴシック" pitchFamily="1" charset="-128"/>
        </a:defRPr>
      </a:lvl3pPr>
      <a:lvl4pPr algn="l" rtl="0" eaLnBrk="0" fontAlgn="base" hangingPunct="0">
        <a:spcBef>
          <a:spcPct val="0"/>
        </a:spcBef>
        <a:spcAft>
          <a:spcPct val="0"/>
        </a:spcAft>
        <a:defRPr sz="2400" b="1">
          <a:solidFill>
            <a:srgbClr val="822433"/>
          </a:solidFill>
          <a:latin typeface="Arial" charset="0"/>
          <a:ea typeface="ＭＳ Ｐゴシック" pitchFamily="1" charset="-128"/>
        </a:defRPr>
      </a:lvl4pPr>
      <a:lvl5pPr algn="l" rtl="0" eaLnBrk="0" fontAlgn="base" hangingPunct="0">
        <a:spcBef>
          <a:spcPct val="0"/>
        </a:spcBef>
        <a:spcAft>
          <a:spcPct val="0"/>
        </a:spcAft>
        <a:defRPr sz="2400" b="1">
          <a:solidFill>
            <a:srgbClr val="822433"/>
          </a:solidFill>
          <a:latin typeface="Arial" charset="0"/>
          <a:ea typeface="ＭＳ Ｐゴシック" pitchFamily="1" charset="-128"/>
        </a:defRPr>
      </a:lvl5pPr>
      <a:lvl6pPr marL="457200" algn="l" rtl="0" fontAlgn="base">
        <a:spcBef>
          <a:spcPct val="0"/>
        </a:spcBef>
        <a:spcAft>
          <a:spcPct val="0"/>
        </a:spcAft>
        <a:defRPr sz="2400" b="1">
          <a:solidFill>
            <a:srgbClr val="822433"/>
          </a:solidFill>
          <a:latin typeface="Arial" charset="0"/>
          <a:ea typeface="ＭＳ Ｐゴシック" pitchFamily="1" charset="-128"/>
        </a:defRPr>
      </a:lvl6pPr>
      <a:lvl7pPr marL="914400" algn="l" rtl="0" fontAlgn="base">
        <a:spcBef>
          <a:spcPct val="0"/>
        </a:spcBef>
        <a:spcAft>
          <a:spcPct val="0"/>
        </a:spcAft>
        <a:defRPr sz="2400" b="1">
          <a:solidFill>
            <a:srgbClr val="822433"/>
          </a:solidFill>
          <a:latin typeface="Arial" charset="0"/>
          <a:ea typeface="ＭＳ Ｐゴシック" pitchFamily="1" charset="-128"/>
        </a:defRPr>
      </a:lvl7pPr>
      <a:lvl8pPr marL="1371600" algn="l" rtl="0" fontAlgn="base">
        <a:spcBef>
          <a:spcPct val="0"/>
        </a:spcBef>
        <a:spcAft>
          <a:spcPct val="0"/>
        </a:spcAft>
        <a:defRPr sz="2400" b="1">
          <a:solidFill>
            <a:srgbClr val="822433"/>
          </a:solidFill>
          <a:latin typeface="Arial" charset="0"/>
          <a:ea typeface="ＭＳ Ｐゴシック" pitchFamily="1" charset="-128"/>
        </a:defRPr>
      </a:lvl8pPr>
      <a:lvl9pPr marL="1828800" algn="l" rtl="0" fontAlgn="base">
        <a:spcBef>
          <a:spcPct val="0"/>
        </a:spcBef>
        <a:spcAft>
          <a:spcPct val="0"/>
        </a:spcAft>
        <a:defRPr sz="2400" b="1">
          <a:solidFill>
            <a:srgbClr val="822433"/>
          </a:solidFill>
          <a:latin typeface="Arial" charset="0"/>
          <a:ea typeface="ＭＳ Ｐゴシック" pitchFamily="1" charset="-128"/>
        </a:defRPr>
      </a:lvl9pPr>
    </p:titleStyle>
    <p:bodyStyle>
      <a:lvl1pPr marL="342900" indent="-342900" algn="l" rtl="0" eaLnBrk="0" fontAlgn="base" hangingPunct="0">
        <a:spcBef>
          <a:spcPct val="20000"/>
        </a:spcBef>
        <a:spcAft>
          <a:spcPct val="0"/>
        </a:spcAft>
        <a:buClr>
          <a:srgbClr val="822433"/>
        </a:buClr>
        <a:buChar char="•"/>
        <a:defRPr sz="24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000">
          <a:solidFill>
            <a:srgbClr val="000000"/>
          </a:solidFill>
          <a:latin typeface="+mn-lt"/>
          <a:ea typeface="+mn-ea"/>
        </a:defRPr>
      </a:lvl2pPr>
      <a:lvl3pPr marL="1143000" indent="-228600" algn="l" rtl="0" eaLnBrk="0" fontAlgn="base" hangingPunct="0">
        <a:spcBef>
          <a:spcPct val="20000"/>
        </a:spcBef>
        <a:spcAft>
          <a:spcPct val="0"/>
        </a:spcAft>
        <a:buChar char="•"/>
        <a:defRPr sz="1600">
          <a:solidFill>
            <a:srgbClr val="000000"/>
          </a:solidFill>
          <a:latin typeface="+mn-lt"/>
          <a:ea typeface="+mn-ea"/>
        </a:defRPr>
      </a:lvl3pPr>
      <a:lvl4pPr marL="1562100" indent="-228600" algn="l" rtl="0" eaLnBrk="0" fontAlgn="base" hangingPunct="0">
        <a:spcBef>
          <a:spcPct val="20000"/>
        </a:spcBef>
        <a:spcAft>
          <a:spcPct val="0"/>
        </a:spcAft>
        <a:buChar char="–"/>
        <a:defRPr sz="1400">
          <a:solidFill>
            <a:srgbClr val="000000"/>
          </a:solidFill>
          <a:latin typeface="+mn-lt"/>
          <a:ea typeface="+mn-ea"/>
        </a:defRPr>
      </a:lvl4pPr>
      <a:lvl5pPr marL="1981200" indent="-228600" algn="l" rtl="0" eaLnBrk="0" fontAlgn="base" hangingPunct="0">
        <a:spcBef>
          <a:spcPct val="20000"/>
        </a:spcBef>
        <a:spcAft>
          <a:spcPct val="0"/>
        </a:spcAft>
        <a:buChar char="»"/>
        <a:defRPr sz="1200">
          <a:solidFill>
            <a:srgbClr val="000000"/>
          </a:solidFill>
          <a:latin typeface="+mn-lt"/>
          <a:ea typeface="+mn-ea"/>
        </a:defRPr>
      </a:lvl5pPr>
      <a:lvl6pPr marL="2438400" indent="-228600" algn="l" rtl="0" fontAlgn="base">
        <a:spcBef>
          <a:spcPct val="20000"/>
        </a:spcBef>
        <a:spcAft>
          <a:spcPct val="0"/>
        </a:spcAft>
        <a:buChar char="»"/>
        <a:defRPr sz="1200">
          <a:solidFill>
            <a:srgbClr val="000000"/>
          </a:solidFill>
          <a:latin typeface="+mn-lt"/>
          <a:ea typeface="+mn-ea"/>
        </a:defRPr>
      </a:lvl6pPr>
      <a:lvl7pPr marL="2895600" indent="-228600" algn="l" rtl="0" fontAlgn="base">
        <a:spcBef>
          <a:spcPct val="20000"/>
        </a:spcBef>
        <a:spcAft>
          <a:spcPct val="0"/>
        </a:spcAft>
        <a:buChar char="»"/>
        <a:defRPr sz="1200">
          <a:solidFill>
            <a:srgbClr val="000000"/>
          </a:solidFill>
          <a:latin typeface="+mn-lt"/>
          <a:ea typeface="+mn-ea"/>
        </a:defRPr>
      </a:lvl7pPr>
      <a:lvl8pPr marL="3352800" indent="-228600" algn="l" rtl="0" fontAlgn="base">
        <a:spcBef>
          <a:spcPct val="20000"/>
        </a:spcBef>
        <a:spcAft>
          <a:spcPct val="0"/>
        </a:spcAft>
        <a:buChar char="»"/>
        <a:defRPr sz="1200">
          <a:solidFill>
            <a:srgbClr val="000000"/>
          </a:solidFill>
          <a:latin typeface="+mn-lt"/>
          <a:ea typeface="+mn-ea"/>
        </a:defRPr>
      </a:lvl8pPr>
      <a:lvl9pPr marL="3810000" indent="-228600" algn="l" rtl="0" fontAlgn="base">
        <a:spcBef>
          <a:spcPct val="20000"/>
        </a:spcBef>
        <a:spcAft>
          <a:spcPct val="0"/>
        </a:spcAft>
        <a:buChar char="»"/>
        <a:defRPr sz="1200">
          <a:solidFill>
            <a:srgbClr val="000000"/>
          </a:solidFill>
          <a:latin typeface="+mn-lt"/>
          <a:ea typeface="+mn-ea"/>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4098" name="Rectangle 11"/>
          <p:cNvSpPr>
            <a:spLocks noChangeArrowheads="1"/>
          </p:cNvSpPr>
          <p:nvPr/>
        </p:nvSpPr>
        <p:spPr bwMode="auto">
          <a:xfrm>
            <a:off x="0" y="0"/>
            <a:ext cx="9144000" cy="3429000"/>
          </a:xfrm>
          <a:prstGeom prst="rect">
            <a:avLst/>
          </a:prstGeom>
          <a:solidFill>
            <a:srgbClr val="006778"/>
          </a:solidFill>
          <a:ln w="9525">
            <a:noFill/>
            <a:miter lim="800000"/>
            <a:headEnd/>
            <a:tailEnd/>
          </a:ln>
        </p:spPr>
        <p:txBody>
          <a:bodyPr wrap="none" anchor="ctr"/>
          <a:lstStyle/>
          <a:p>
            <a:endParaRPr lang="it-IT" altLang="it-IT" dirty="0"/>
          </a:p>
        </p:txBody>
      </p:sp>
      <p:sp>
        <p:nvSpPr>
          <p:cNvPr id="4099" name="Rectangle 4"/>
          <p:cNvSpPr>
            <a:spLocks noGrp="1" noChangeArrowheads="1"/>
          </p:cNvSpPr>
          <p:nvPr>
            <p:ph type="subTitle" idx="1"/>
          </p:nvPr>
        </p:nvSpPr>
        <p:spPr>
          <a:xfrm>
            <a:off x="2339975" y="1052513"/>
            <a:ext cx="6138863" cy="661987"/>
          </a:xfrm>
        </p:spPr>
        <p:txBody>
          <a:bodyPr/>
          <a:lstStyle/>
          <a:p>
            <a:r>
              <a:rPr lang="en-US" altLang="it-IT" sz="1800" b="1" dirty="0">
                <a:solidFill>
                  <a:schemeClr val="bg1"/>
                </a:solidFill>
              </a:rPr>
              <a:t>Academic </a:t>
            </a:r>
            <a:r>
              <a:rPr lang="en-US" altLang="it-IT" sz="1800" b="1">
                <a:solidFill>
                  <a:schemeClr val="bg1"/>
                </a:solidFill>
              </a:rPr>
              <a:t>Year 2018-2019</a:t>
            </a:r>
            <a:endParaRPr lang="en-US" altLang="it-IT" sz="1800" b="1" dirty="0">
              <a:solidFill>
                <a:schemeClr val="bg1"/>
              </a:solidFill>
            </a:endParaRPr>
          </a:p>
          <a:p>
            <a:r>
              <a:rPr lang="en-US" altLang="it-IT" sz="1800" b="1" dirty="0">
                <a:solidFill>
                  <a:schemeClr val="bg1"/>
                </a:solidFill>
              </a:rPr>
              <a:t>Prof. Pietro Boria</a:t>
            </a:r>
          </a:p>
        </p:txBody>
      </p:sp>
      <p:sp>
        <p:nvSpPr>
          <p:cNvPr id="2052" name="Rectangle 3">
            <a:extLst>
              <a:ext uri="{FF2B5EF4-FFF2-40B4-BE49-F238E27FC236}">
                <a16:creationId xmlns:a16="http://schemas.microsoft.com/office/drawing/2014/main" id="{E6BBED04-0C3C-4F30-AE87-26277B210C42}"/>
              </a:ext>
            </a:extLst>
          </p:cNvPr>
          <p:cNvSpPr>
            <a:spLocks noGrp="1" noChangeArrowheads="1"/>
          </p:cNvSpPr>
          <p:nvPr>
            <p:ph type="ctrTitle"/>
          </p:nvPr>
        </p:nvSpPr>
        <p:spPr>
          <a:xfrm>
            <a:off x="2195513" y="404813"/>
            <a:ext cx="6096000" cy="503237"/>
          </a:xfrm>
        </p:spPr>
        <p:txBody>
          <a:bodyPr/>
          <a:lstStyle/>
          <a:p>
            <a:pPr algn="ctr" eaLnBrk="1" hangingPunct="1">
              <a:defRPr/>
            </a:pPr>
            <a:r>
              <a:rPr lang="it-IT" altLang="it-IT" dirty="0">
                <a:solidFill>
                  <a:schemeClr val="bg1"/>
                </a:solidFill>
                <a:latin typeface="+mn-lt"/>
              </a:rPr>
              <a:t> </a:t>
            </a:r>
            <a:r>
              <a:rPr lang="it-IT" altLang="it-IT" dirty="0" err="1">
                <a:solidFill>
                  <a:schemeClr val="bg1"/>
                </a:solidFill>
                <a:latin typeface="+mn-lt"/>
              </a:rPr>
              <a:t>European</a:t>
            </a:r>
            <a:r>
              <a:rPr lang="it-IT" altLang="it-IT" dirty="0">
                <a:solidFill>
                  <a:schemeClr val="bg1"/>
                </a:solidFill>
                <a:latin typeface="+mn-lt"/>
              </a:rPr>
              <a:t> </a:t>
            </a:r>
            <a:r>
              <a:rPr lang="it-IT" altLang="it-IT" dirty="0" err="1">
                <a:solidFill>
                  <a:schemeClr val="bg1"/>
                </a:solidFill>
                <a:latin typeface="+mn-lt"/>
              </a:rPr>
              <a:t>Tax</a:t>
            </a:r>
            <a:r>
              <a:rPr lang="it-IT" altLang="it-IT" dirty="0">
                <a:solidFill>
                  <a:schemeClr val="bg1"/>
                </a:solidFill>
                <a:latin typeface="+mn-lt"/>
              </a:rPr>
              <a:t> Law </a:t>
            </a:r>
          </a:p>
        </p:txBody>
      </p:sp>
      <p:grpSp>
        <p:nvGrpSpPr>
          <p:cNvPr id="4101" name="Group 17"/>
          <p:cNvGrpSpPr>
            <a:grpSpLocks/>
          </p:cNvGrpSpPr>
          <p:nvPr/>
        </p:nvGrpSpPr>
        <p:grpSpPr bwMode="auto">
          <a:xfrm>
            <a:off x="0" y="2759075"/>
            <a:ext cx="9144000" cy="4098925"/>
            <a:chOff x="0" y="1738"/>
            <a:chExt cx="5761" cy="2582"/>
          </a:xfrm>
        </p:grpSpPr>
        <p:pic>
          <p:nvPicPr>
            <p:cNvPr id="4103" name="Picture 15" descr="Fondino"/>
            <p:cNvPicPr>
              <a:picLocks noChangeAspect="1" noChangeArrowheads="1"/>
            </p:cNvPicPr>
            <p:nvPr/>
          </p:nvPicPr>
          <p:blipFill>
            <a:blip r:embed="rId3" cstate="print"/>
            <a:srcRect/>
            <a:stretch>
              <a:fillRect/>
            </a:stretch>
          </p:blipFill>
          <p:spPr bwMode="auto">
            <a:xfrm>
              <a:off x="0" y="2158"/>
              <a:ext cx="5760" cy="2162"/>
            </a:xfrm>
            <a:prstGeom prst="rect">
              <a:avLst/>
            </a:prstGeom>
            <a:noFill/>
            <a:ln w="9525">
              <a:noFill/>
              <a:miter lim="800000"/>
              <a:headEnd/>
              <a:tailEnd/>
            </a:ln>
          </p:spPr>
        </p:pic>
        <p:pic>
          <p:nvPicPr>
            <p:cNvPr id="4104" name="Picture 13" descr="logo +marchio"/>
            <p:cNvPicPr>
              <a:picLocks noChangeAspect="1" noChangeArrowheads="1"/>
            </p:cNvPicPr>
            <p:nvPr/>
          </p:nvPicPr>
          <p:blipFill>
            <a:blip r:embed="rId4" cstate="print"/>
            <a:srcRect/>
            <a:stretch>
              <a:fillRect/>
            </a:stretch>
          </p:blipFill>
          <p:spPr bwMode="auto">
            <a:xfrm>
              <a:off x="0" y="2160"/>
              <a:ext cx="5761" cy="722"/>
            </a:xfrm>
            <a:prstGeom prst="rect">
              <a:avLst/>
            </a:prstGeom>
            <a:noFill/>
            <a:ln w="9525">
              <a:noFill/>
              <a:miter lim="800000"/>
              <a:headEnd/>
              <a:tailEnd/>
            </a:ln>
          </p:spPr>
        </p:pic>
        <p:pic>
          <p:nvPicPr>
            <p:cNvPr id="4105" name="Picture 16" descr="fascia"/>
            <p:cNvPicPr>
              <a:picLocks noChangeAspect="1" noChangeArrowheads="1"/>
            </p:cNvPicPr>
            <p:nvPr/>
          </p:nvPicPr>
          <p:blipFill>
            <a:blip r:embed="rId5" cstate="print"/>
            <a:srcRect/>
            <a:stretch>
              <a:fillRect/>
            </a:stretch>
          </p:blipFill>
          <p:spPr bwMode="auto">
            <a:xfrm>
              <a:off x="1316" y="1738"/>
              <a:ext cx="4444" cy="422"/>
            </a:xfrm>
            <a:prstGeom prst="rect">
              <a:avLst/>
            </a:prstGeom>
            <a:noFill/>
            <a:ln w="9525">
              <a:noFill/>
              <a:miter lim="800000"/>
              <a:headEnd/>
              <a:tailEnd/>
            </a:ln>
          </p:spPr>
        </p:pic>
      </p:grpSp>
      <p:sp>
        <p:nvSpPr>
          <p:cNvPr id="2" name="CasellaDiTesto 1">
            <a:extLst>
              <a:ext uri="{FF2B5EF4-FFF2-40B4-BE49-F238E27FC236}">
                <a16:creationId xmlns:a16="http://schemas.microsoft.com/office/drawing/2014/main" id="{99F045AF-5C41-41EB-8004-648E7FD11334}"/>
              </a:ext>
            </a:extLst>
          </p:cNvPr>
          <p:cNvSpPr txBox="1"/>
          <p:nvPr/>
        </p:nvSpPr>
        <p:spPr>
          <a:xfrm>
            <a:off x="4140200" y="3741738"/>
            <a:ext cx="4895850" cy="830997"/>
          </a:xfrm>
          <a:prstGeom prst="rect">
            <a:avLst/>
          </a:prstGeom>
          <a:noFill/>
        </p:spPr>
        <p:txBody>
          <a:bodyPr>
            <a:spAutoFit/>
          </a:bodyPr>
          <a:lstStyle/>
          <a:p>
            <a:r>
              <a:rPr lang="en-US" sz="2400" b="1" dirty="0">
                <a:latin typeface="Times New Roman" pitchFamily="18" charset="0"/>
                <a:cs typeface="Times New Roman" pitchFamily="18" charset="0"/>
              </a:rPr>
              <a:t>Models of taxation: </a:t>
            </a:r>
          </a:p>
          <a:p>
            <a:r>
              <a:rPr lang="en-US" sz="2400" b="1" dirty="0">
                <a:latin typeface="Times New Roman" pitchFamily="18" charset="0"/>
                <a:cs typeface="Times New Roman" pitchFamily="18" charset="0"/>
              </a:rPr>
              <a:t>the VAT system</a:t>
            </a:r>
            <a:r>
              <a:rPr lang="en-US" sz="2400" b="1" dirty="0"/>
              <a:t>.</a:t>
            </a:r>
            <a:endParaRPr lang="it-IT"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noChangeArrowheads="1"/>
          </p:cNvSpPr>
          <p:nvPr>
            <p:ph type="title"/>
          </p:nvPr>
        </p:nvSpPr>
        <p:spPr/>
        <p:txBody>
          <a:bodyPr/>
          <a:lstStyle/>
          <a:p>
            <a:r>
              <a:rPr lang="en-US" sz="1800" dirty="0">
                <a:latin typeface="Times New Roman" pitchFamily="18" charset="0"/>
                <a:cs typeface="Times New Roman" pitchFamily="18" charset="0"/>
              </a:rPr>
              <a:t>The application of VAT – The role of instrumental obligations. </a:t>
            </a:r>
            <a:endParaRPr lang="it-IT" sz="1800" dirty="0">
              <a:latin typeface="Times New Roman" pitchFamily="18" charset="0"/>
              <a:cs typeface="Times New Roman" pitchFamily="18" charset="0"/>
            </a:endParaRPr>
          </a:p>
        </p:txBody>
      </p:sp>
      <p:sp>
        <p:nvSpPr>
          <p:cNvPr id="6147" name="Segnaposto contenuto 2"/>
          <p:cNvSpPr>
            <a:spLocks noGrp="1" noChangeArrowheads="1"/>
          </p:cNvSpPr>
          <p:nvPr>
            <p:ph idx="1"/>
          </p:nvPr>
        </p:nvSpPr>
        <p:spPr>
          <a:xfrm>
            <a:off x="1187624" y="1268760"/>
            <a:ext cx="7559675" cy="4670425"/>
          </a:xfrm>
        </p:spPr>
        <p:txBody>
          <a:bodyPr/>
          <a:lstStyle/>
          <a:p>
            <a:pPr algn="just">
              <a:buNone/>
            </a:pPr>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Due to the complex operation of the tax, instrumental obligations have a central role in the VAT system.</a:t>
            </a: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The need to provide an adequate documentary representation of the taxable transactions (in order to identify the tax due on the sale and the credit) involves an accounting effort by the taxable person of the tax.</a:t>
            </a: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These obligations can be divided into two categories:</a:t>
            </a:r>
          </a:p>
          <a:p>
            <a:pPr algn="just"/>
            <a:endParaRPr lang="en-US" sz="1400" dirty="0">
              <a:latin typeface="Times New Roman" pitchFamily="18" charset="0"/>
              <a:cs typeface="Times New Roman" pitchFamily="18" charset="0"/>
            </a:endParaRPr>
          </a:p>
          <a:p>
            <a:pPr lvl="1" algn="just">
              <a:buFont typeface="+mj-lt"/>
              <a:buAutoNum type="arabicPeriod"/>
            </a:pPr>
            <a:r>
              <a:rPr lang="en-US" sz="1400" b="1" dirty="0">
                <a:latin typeface="Times New Roman" pitchFamily="18" charset="0"/>
                <a:cs typeface="Times New Roman" pitchFamily="18" charset="0"/>
              </a:rPr>
              <a:t>invoicing and registration obligations</a:t>
            </a:r>
            <a:r>
              <a:rPr lang="en-US" sz="1400" dirty="0">
                <a:latin typeface="Times New Roman" pitchFamily="18" charset="0"/>
                <a:cs typeface="Times New Roman" pitchFamily="18" charset="0"/>
              </a:rPr>
              <a:t>: by means of which the taxpayer makes entries in its accounting records of transactions relevant for VAT purposes. the outline of the individual taxable transaction is thus defined and the parties participating in the negotiation act are formally acquired;</a:t>
            </a:r>
          </a:p>
          <a:p>
            <a:pPr lvl="1" algn="just">
              <a:buFont typeface="+mj-lt"/>
              <a:buAutoNum type="arabicPeriod"/>
            </a:pPr>
            <a:endParaRPr lang="en-US" sz="1400" dirty="0">
              <a:latin typeface="Times New Roman" pitchFamily="18" charset="0"/>
              <a:cs typeface="Times New Roman" pitchFamily="18" charset="0"/>
            </a:endParaRPr>
          </a:p>
          <a:p>
            <a:pPr lvl="1" algn="just">
              <a:buFont typeface="+mj-lt"/>
              <a:buAutoNum type="arabicPeriod"/>
            </a:pPr>
            <a:r>
              <a:rPr lang="en-US" sz="1400" b="1" dirty="0">
                <a:latin typeface="Times New Roman" pitchFamily="18" charset="0"/>
                <a:cs typeface="Times New Roman" pitchFamily="18" charset="0"/>
              </a:rPr>
              <a:t>other obligations </a:t>
            </a:r>
            <a:r>
              <a:rPr lang="en-US" sz="1400" dirty="0">
                <a:latin typeface="Times New Roman" pitchFamily="18" charset="0"/>
                <a:cs typeface="Times New Roman" pitchFamily="18" charset="0"/>
              </a:rPr>
              <a:t>are required with reference to the generality of the operations carried out in a given period. </a:t>
            </a:r>
          </a:p>
        </p:txBody>
      </p:sp>
      <p:sp>
        <p:nvSpPr>
          <p:cNvPr id="6148" name="Segnaposto data 3"/>
          <p:cNvSpPr>
            <a:spLocks noGrp="1"/>
          </p:cNvSpPr>
          <p:nvPr>
            <p:ph type="dt" sz="quarter" idx="10"/>
          </p:nvPr>
        </p:nvSpPr>
        <p:spPr>
          <a:noFill/>
          <a:ln>
            <a:miter lim="800000"/>
            <a:headEnd/>
            <a:tailEnd/>
          </a:ln>
        </p:spPr>
        <p:txBody>
          <a:bodyPr/>
          <a:lstStyle/>
          <a:p>
            <a:fld id="{B4372590-2384-4449-BB6A-3212D7000B9F}" type="datetime1">
              <a:rPr lang="it-IT" altLang="it-IT" smtClean="0">
                <a:ea typeface="ＭＳ Ｐゴシック" pitchFamily="34" charset="-128"/>
              </a:rPr>
              <a:pPr/>
              <a:t>25/09/2018</a:t>
            </a:fld>
            <a:endParaRPr lang="it-IT" altLang="it-IT">
              <a:ea typeface="ＭＳ Ｐゴシック" pitchFamily="34" charset="-128"/>
            </a:endParaRPr>
          </a:p>
        </p:txBody>
      </p:sp>
      <p:sp>
        <p:nvSpPr>
          <p:cNvPr id="6149" name="Segnaposto piè di pagina 4"/>
          <p:cNvSpPr>
            <a:spLocks noGrp="1"/>
          </p:cNvSpPr>
          <p:nvPr>
            <p:ph type="ftr" sz="quarter" idx="11"/>
          </p:nvPr>
        </p:nvSpPr>
        <p:spPr>
          <a:noFill/>
          <a:ln>
            <a:miter lim="800000"/>
            <a:headEnd/>
            <a:tailEnd/>
          </a:ln>
        </p:spPr>
        <p:txBody>
          <a:bodyPr/>
          <a:lstStyle/>
          <a:p>
            <a:r>
              <a:rPr lang="en-US" b="1" dirty="0"/>
              <a:t>Models of taxation: the VAT system</a:t>
            </a:r>
            <a:endParaRPr lang="it-IT" altLang="it-IT" dirty="0">
              <a:ea typeface="ＭＳ Ｐゴシック" pitchFamily="34" charset="-128"/>
            </a:endParaRPr>
          </a:p>
        </p:txBody>
      </p:sp>
      <p:sp>
        <p:nvSpPr>
          <p:cNvPr id="6150" name="Segnaposto numero diapositiva 5"/>
          <p:cNvSpPr>
            <a:spLocks noGrp="1"/>
          </p:cNvSpPr>
          <p:nvPr>
            <p:ph type="sldNum" sz="quarter" idx="12"/>
          </p:nvPr>
        </p:nvSpPr>
        <p:spPr>
          <a:noFill/>
          <a:ln>
            <a:miter lim="800000"/>
            <a:headEnd/>
            <a:tailEnd/>
          </a:ln>
        </p:spPr>
        <p:txBody>
          <a:bodyPr/>
          <a:lstStyle/>
          <a:p>
            <a:r>
              <a:rPr lang="it-IT" altLang="it-IT"/>
              <a:t>Pagina </a:t>
            </a:r>
            <a:fld id="{FE47938D-BDC6-4B7C-8D5E-ADFF1C0FD4DC}" type="slidenum">
              <a:rPr lang="it-IT" altLang="it-IT"/>
              <a:pPr/>
              <a:t>10</a:t>
            </a:fld>
            <a:endParaRPr lang="it-IT" altLang="it-IT"/>
          </a:p>
        </p:txBody>
      </p:sp>
      <p:sp>
        <p:nvSpPr>
          <p:cNvPr id="7" name="Freccia in giù 6"/>
          <p:cNvSpPr/>
          <p:nvPr/>
        </p:nvSpPr>
        <p:spPr bwMode="auto">
          <a:xfrm>
            <a:off x="4355976" y="4221088"/>
            <a:ext cx="648072" cy="978408"/>
          </a:xfrm>
          <a:prstGeom prst="downArrow">
            <a:avLst>
              <a:gd name="adj1" fmla="val 50000"/>
              <a:gd name="adj2" fmla="val 66126"/>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charset="0"/>
              <a:ea typeface="ＭＳ Ｐゴシック" pitchFamily="1" charset="-128"/>
            </a:endParaRPr>
          </a:p>
        </p:txBody>
      </p:sp>
      <p:sp>
        <p:nvSpPr>
          <p:cNvPr id="8" name="Freccia in giù 7"/>
          <p:cNvSpPr/>
          <p:nvPr/>
        </p:nvSpPr>
        <p:spPr bwMode="auto">
          <a:xfrm>
            <a:off x="4860032" y="4149080"/>
            <a:ext cx="484632" cy="720080"/>
          </a:xfrm>
          <a:prstGeom prst="downArrow">
            <a:avLst>
              <a:gd name="adj1" fmla="val 100000"/>
              <a:gd name="adj2" fmla="val 59676"/>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charset="0"/>
              <a:ea typeface="ＭＳ Ｐゴシック" pitchFamily="1" charset="-128"/>
            </a:endParaRPr>
          </a:p>
        </p:txBody>
      </p:sp>
      <p:cxnSp>
        <p:nvCxnSpPr>
          <p:cNvPr id="10" name="Connettore 2 9"/>
          <p:cNvCxnSpPr/>
          <p:nvPr/>
        </p:nvCxnSpPr>
        <p:spPr bwMode="auto">
          <a:xfrm>
            <a:off x="5220072" y="4221088"/>
            <a:ext cx="914400" cy="914400"/>
          </a:xfrm>
          <a:prstGeom prst="straightConnector1">
            <a:avLst/>
          </a:prstGeom>
          <a:noFill/>
          <a:ln>
            <a:noFill/>
            <a:tailEnd type="arrow"/>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sp>
        <p:nvSpPr>
          <p:cNvPr id="11" name="Freccia in giù 10"/>
          <p:cNvSpPr/>
          <p:nvPr/>
        </p:nvSpPr>
        <p:spPr bwMode="auto">
          <a:xfrm>
            <a:off x="4716016" y="4149080"/>
            <a:ext cx="484632" cy="978408"/>
          </a:xfrm>
          <a:prstGeom prst="downArrow">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charset="0"/>
              <a:ea typeface="ＭＳ Ｐゴシック" pitchFamily="1" charset="-12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noChangeArrowheads="1"/>
          </p:cNvSpPr>
          <p:nvPr>
            <p:ph type="title"/>
          </p:nvPr>
        </p:nvSpPr>
        <p:spPr/>
        <p:txBody>
          <a:bodyPr/>
          <a:lstStyle/>
          <a:p>
            <a:r>
              <a:rPr lang="en-US" sz="1800" dirty="0">
                <a:latin typeface="Times New Roman" pitchFamily="18" charset="0"/>
                <a:cs typeface="Times New Roman" pitchFamily="18" charset="0"/>
              </a:rPr>
              <a:t>The application of VAT – The VAT subjects. </a:t>
            </a:r>
            <a:endParaRPr lang="it-IT" sz="1800" dirty="0">
              <a:latin typeface="Times New Roman" pitchFamily="18" charset="0"/>
              <a:cs typeface="Times New Roman" pitchFamily="18" charset="0"/>
            </a:endParaRPr>
          </a:p>
        </p:txBody>
      </p:sp>
      <p:sp>
        <p:nvSpPr>
          <p:cNvPr id="6147" name="Segnaposto contenuto 2"/>
          <p:cNvSpPr>
            <a:spLocks noGrp="1" noChangeArrowheads="1"/>
          </p:cNvSpPr>
          <p:nvPr>
            <p:ph idx="1"/>
          </p:nvPr>
        </p:nvSpPr>
        <p:spPr>
          <a:xfrm>
            <a:off x="1187624" y="1268760"/>
            <a:ext cx="7559675" cy="4670425"/>
          </a:xfrm>
        </p:spPr>
        <p:txBody>
          <a:bodyPr/>
          <a:lstStyle/>
          <a:p>
            <a:endParaRPr lang="en-US" sz="1400" dirty="0">
              <a:latin typeface="Times New Roman" pitchFamily="18" charset="0"/>
              <a:cs typeface="Times New Roman" pitchFamily="18" charset="0"/>
            </a:endParaRPr>
          </a:p>
          <a:p>
            <a:pPr algn="just">
              <a:buNone/>
            </a:pPr>
            <a:endParaRPr lang="en-US" sz="1400" dirty="0">
              <a:latin typeface="Times New Roman" pitchFamily="18" charset="0"/>
              <a:cs typeface="Times New Roman" pitchFamily="18" charset="0"/>
            </a:endParaRPr>
          </a:p>
          <a:p>
            <a:pPr algn="just"/>
            <a:endParaRPr lang="en-US" sz="1400" dirty="0"/>
          </a:p>
          <a:p>
            <a:pPr algn="just"/>
            <a:r>
              <a:rPr lang="en-US" sz="1400" dirty="0">
                <a:latin typeface="Times New Roman" pitchFamily="18" charset="0"/>
                <a:cs typeface="Times New Roman" pitchFamily="18" charset="0"/>
              </a:rPr>
              <a:t>The subject that has the final tax effect of VAT (engraved subject) is the final consumer. Who undergoes a reversal of the entity's tax return and by the other is not allowed to recover the paid up tax, therefore he suffers the depletation of the capital due to the application of the tax.</a:t>
            </a: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There is a distinction between the parties involved in the taxation mechanism:</a:t>
            </a:r>
          </a:p>
          <a:p>
            <a:pPr algn="just"/>
            <a:endParaRPr lang="en-US" sz="1400" dirty="0">
              <a:latin typeface="Times New Roman" pitchFamily="18" charset="0"/>
              <a:cs typeface="Times New Roman" pitchFamily="18" charset="0"/>
            </a:endParaRPr>
          </a:p>
          <a:p>
            <a:pPr algn="just">
              <a:buFont typeface="+mj-lt"/>
              <a:buAutoNum type="arabicPeriod"/>
            </a:pPr>
            <a:r>
              <a:rPr lang="en-US" sz="1400" b="1" dirty="0">
                <a:latin typeface="Times New Roman" pitchFamily="18" charset="0"/>
                <a:cs typeface="Times New Roman" pitchFamily="18" charset="0"/>
              </a:rPr>
              <a:t>VAT subjects </a:t>
            </a:r>
            <a:r>
              <a:rPr lang="en-US" sz="1400" dirty="0">
                <a:latin typeface="Times New Roman" pitchFamily="18" charset="0"/>
                <a:cs typeface="Times New Roman" pitchFamily="18" charset="0"/>
              </a:rPr>
              <a:t>(</a:t>
            </a:r>
            <a:r>
              <a:rPr lang="en-US" sz="1400" i="1" dirty="0" err="1">
                <a:latin typeface="Times New Roman" pitchFamily="18" charset="0"/>
                <a:cs typeface="Times New Roman" pitchFamily="18" charset="0"/>
              </a:rPr>
              <a:t>contribuenti</a:t>
            </a:r>
            <a:r>
              <a:rPr lang="en-US" sz="1400" i="1" dirty="0">
                <a:latin typeface="Times New Roman" pitchFamily="18" charset="0"/>
                <a:cs typeface="Times New Roman" pitchFamily="18" charset="0"/>
              </a:rPr>
              <a:t> di </a:t>
            </a:r>
            <a:r>
              <a:rPr lang="en-US" sz="1400" i="1" dirty="0" err="1">
                <a:latin typeface="Times New Roman" pitchFamily="18" charset="0"/>
                <a:cs typeface="Times New Roman" pitchFamily="18" charset="0"/>
              </a:rPr>
              <a:t>diritto</a:t>
            </a:r>
            <a:r>
              <a:rPr lang="en-US" sz="1400" dirty="0">
                <a:latin typeface="Times New Roman" pitchFamily="18" charset="0"/>
                <a:cs typeface="Times New Roman" pitchFamily="18" charset="0"/>
              </a:rPr>
              <a:t>): Formally involved in the legal relationship with the State both with regard to the substantive obligations of payment of the tax and with reference to formal obligations and fulfillment of VAT (billing, registration, declaration</a:t>
            </a:r>
            <a:r>
              <a:rPr lang="it-IT" sz="1400" dirty="0">
                <a:latin typeface="Times New Roman" pitchFamily="18" charset="0"/>
                <a:cs typeface="Times New Roman" pitchFamily="18" charset="0"/>
              </a:rPr>
              <a:t>).</a:t>
            </a:r>
          </a:p>
          <a:p>
            <a:pPr algn="just">
              <a:buFont typeface="+mj-lt"/>
              <a:buAutoNum type="arabicPeriod"/>
            </a:pPr>
            <a:endParaRPr lang="it-IT" sz="1400" dirty="0">
              <a:latin typeface="Times New Roman" pitchFamily="18" charset="0"/>
              <a:cs typeface="Times New Roman" pitchFamily="18" charset="0"/>
            </a:endParaRPr>
          </a:p>
          <a:p>
            <a:pPr algn="just">
              <a:buFont typeface="+mj-lt"/>
              <a:buAutoNum type="arabicPeriod"/>
            </a:pPr>
            <a:r>
              <a:rPr lang="en-US" sz="1400" b="1" dirty="0">
                <a:latin typeface="Times New Roman" pitchFamily="18" charset="0"/>
                <a:cs typeface="Times New Roman" pitchFamily="18" charset="0"/>
              </a:rPr>
              <a:t>Final consumer</a:t>
            </a:r>
            <a:r>
              <a:rPr lang="it-IT" sz="1400" dirty="0">
                <a:latin typeface="Times New Roman" pitchFamily="18" charset="0"/>
                <a:cs typeface="Times New Roman" pitchFamily="18" charset="0"/>
              </a:rPr>
              <a:t> (</a:t>
            </a:r>
            <a:r>
              <a:rPr lang="it-IT" sz="1400" i="1" dirty="0">
                <a:latin typeface="Times New Roman" pitchFamily="18" charset="0"/>
                <a:cs typeface="Times New Roman" pitchFamily="18" charset="0"/>
              </a:rPr>
              <a:t>contribuenti di fatto</a:t>
            </a:r>
            <a:r>
              <a:rPr lang="it-IT" sz="1400" dirty="0">
                <a:latin typeface="Times New Roman" pitchFamily="18" charset="0"/>
                <a:cs typeface="Times New Roman" pitchFamily="18" charset="0"/>
              </a:rPr>
              <a:t>): </a:t>
            </a:r>
            <a:r>
              <a:rPr lang="en-US" sz="1400" dirty="0">
                <a:latin typeface="Times New Roman" pitchFamily="18" charset="0"/>
                <a:cs typeface="Times New Roman" pitchFamily="18" charset="0"/>
              </a:rPr>
              <a:t>Although not having a legal relationship with the Tax Authority, are those subject to the tax effect of VAT and the consequent capital decrease.</a:t>
            </a:r>
          </a:p>
          <a:p>
            <a:pPr algn="just"/>
            <a:endParaRPr lang="en-US" sz="1400" dirty="0">
              <a:latin typeface="Times New Roman" pitchFamily="18" charset="0"/>
              <a:cs typeface="Times New Roman" pitchFamily="18" charset="0"/>
            </a:endParaRPr>
          </a:p>
          <a:p>
            <a:pPr algn="just"/>
            <a:endParaRPr lang="en-US" sz="1400" dirty="0">
              <a:latin typeface="Times New Roman" pitchFamily="18" charset="0"/>
              <a:cs typeface="Times New Roman" pitchFamily="18" charset="0"/>
            </a:endParaRPr>
          </a:p>
          <a:p>
            <a:pPr algn="just"/>
            <a:endParaRPr lang="en-US" sz="1400" dirty="0">
              <a:latin typeface="Times New Roman" pitchFamily="18" charset="0"/>
              <a:cs typeface="Times New Roman" pitchFamily="18" charset="0"/>
            </a:endParaRPr>
          </a:p>
        </p:txBody>
      </p:sp>
      <p:sp>
        <p:nvSpPr>
          <p:cNvPr id="6148" name="Segnaposto data 3"/>
          <p:cNvSpPr>
            <a:spLocks noGrp="1"/>
          </p:cNvSpPr>
          <p:nvPr>
            <p:ph type="dt" sz="quarter" idx="10"/>
          </p:nvPr>
        </p:nvSpPr>
        <p:spPr>
          <a:noFill/>
          <a:ln>
            <a:miter lim="800000"/>
            <a:headEnd/>
            <a:tailEnd/>
          </a:ln>
        </p:spPr>
        <p:txBody>
          <a:bodyPr/>
          <a:lstStyle/>
          <a:p>
            <a:fld id="{B4372590-2384-4449-BB6A-3212D7000B9F}" type="datetime1">
              <a:rPr lang="it-IT" altLang="it-IT" smtClean="0">
                <a:ea typeface="ＭＳ Ｐゴシック" pitchFamily="34" charset="-128"/>
              </a:rPr>
              <a:pPr/>
              <a:t>25/09/2018</a:t>
            </a:fld>
            <a:endParaRPr lang="it-IT" altLang="it-IT">
              <a:ea typeface="ＭＳ Ｐゴシック" pitchFamily="34" charset="-128"/>
            </a:endParaRPr>
          </a:p>
        </p:txBody>
      </p:sp>
      <p:sp>
        <p:nvSpPr>
          <p:cNvPr id="6149" name="Segnaposto piè di pagina 4"/>
          <p:cNvSpPr>
            <a:spLocks noGrp="1"/>
          </p:cNvSpPr>
          <p:nvPr>
            <p:ph type="ftr" sz="quarter" idx="11"/>
          </p:nvPr>
        </p:nvSpPr>
        <p:spPr>
          <a:noFill/>
          <a:ln>
            <a:miter lim="800000"/>
            <a:headEnd/>
            <a:tailEnd/>
          </a:ln>
        </p:spPr>
        <p:txBody>
          <a:bodyPr/>
          <a:lstStyle/>
          <a:p>
            <a:r>
              <a:rPr lang="en-US" b="1" dirty="0"/>
              <a:t>Models of taxation: the VAT system</a:t>
            </a:r>
            <a:endParaRPr lang="it-IT" altLang="it-IT" dirty="0">
              <a:ea typeface="ＭＳ Ｐゴシック" pitchFamily="34" charset="-128"/>
            </a:endParaRPr>
          </a:p>
        </p:txBody>
      </p:sp>
      <p:sp>
        <p:nvSpPr>
          <p:cNvPr id="6150" name="Segnaposto numero diapositiva 5"/>
          <p:cNvSpPr>
            <a:spLocks noGrp="1"/>
          </p:cNvSpPr>
          <p:nvPr>
            <p:ph type="sldNum" sz="quarter" idx="12"/>
          </p:nvPr>
        </p:nvSpPr>
        <p:spPr>
          <a:noFill/>
          <a:ln>
            <a:miter lim="800000"/>
            <a:headEnd/>
            <a:tailEnd/>
          </a:ln>
        </p:spPr>
        <p:txBody>
          <a:bodyPr/>
          <a:lstStyle/>
          <a:p>
            <a:r>
              <a:rPr lang="it-IT" altLang="it-IT"/>
              <a:t>Pagina </a:t>
            </a:r>
            <a:fld id="{FE47938D-BDC6-4B7C-8D5E-ADFF1C0FD4DC}" type="slidenum">
              <a:rPr lang="it-IT" altLang="it-IT"/>
              <a:pPr/>
              <a:t>11</a:t>
            </a:fld>
            <a:endParaRPr lang="it-IT" altLang="it-IT"/>
          </a:p>
        </p:txBody>
      </p:sp>
      <p:sp>
        <p:nvSpPr>
          <p:cNvPr id="7" name="Freccia in giù 6"/>
          <p:cNvSpPr/>
          <p:nvPr/>
        </p:nvSpPr>
        <p:spPr bwMode="auto">
          <a:xfrm>
            <a:off x="4355976" y="4221088"/>
            <a:ext cx="648072" cy="978408"/>
          </a:xfrm>
          <a:prstGeom prst="downArrow">
            <a:avLst>
              <a:gd name="adj1" fmla="val 50000"/>
              <a:gd name="adj2" fmla="val 66126"/>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charset="0"/>
              <a:ea typeface="ＭＳ Ｐゴシック" pitchFamily="1" charset="-128"/>
            </a:endParaRPr>
          </a:p>
        </p:txBody>
      </p:sp>
      <p:sp>
        <p:nvSpPr>
          <p:cNvPr id="8" name="Freccia in giù 7"/>
          <p:cNvSpPr/>
          <p:nvPr/>
        </p:nvSpPr>
        <p:spPr bwMode="auto">
          <a:xfrm>
            <a:off x="4860032" y="4149080"/>
            <a:ext cx="484632" cy="720080"/>
          </a:xfrm>
          <a:prstGeom prst="downArrow">
            <a:avLst>
              <a:gd name="adj1" fmla="val 100000"/>
              <a:gd name="adj2" fmla="val 59676"/>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charset="0"/>
              <a:ea typeface="ＭＳ Ｐゴシック" pitchFamily="1" charset="-128"/>
            </a:endParaRPr>
          </a:p>
        </p:txBody>
      </p:sp>
      <p:cxnSp>
        <p:nvCxnSpPr>
          <p:cNvPr id="10" name="Connettore 2 9"/>
          <p:cNvCxnSpPr/>
          <p:nvPr/>
        </p:nvCxnSpPr>
        <p:spPr bwMode="auto">
          <a:xfrm>
            <a:off x="5220072" y="4221088"/>
            <a:ext cx="914400" cy="914400"/>
          </a:xfrm>
          <a:prstGeom prst="straightConnector1">
            <a:avLst/>
          </a:prstGeom>
          <a:noFill/>
          <a:ln>
            <a:noFill/>
            <a:tailEnd type="arrow"/>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sp>
        <p:nvSpPr>
          <p:cNvPr id="11" name="Freccia in giù 10"/>
          <p:cNvSpPr/>
          <p:nvPr/>
        </p:nvSpPr>
        <p:spPr bwMode="auto">
          <a:xfrm>
            <a:off x="4716016" y="4149080"/>
            <a:ext cx="484632" cy="978408"/>
          </a:xfrm>
          <a:prstGeom prst="downArrow">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charset="0"/>
              <a:ea typeface="ＭＳ Ｐゴシック" pitchFamily="1" charset="-12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noChangeArrowheads="1"/>
          </p:cNvSpPr>
          <p:nvPr>
            <p:ph type="title"/>
          </p:nvPr>
        </p:nvSpPr>
        <p:spPr/>
        <p:txBody>
          <a:bodyPr/>
          <a:lstStyle/>
          <a:p>
            <a:r>
              <a:rPr lang="en-US" sz="1800" dirty="0">
                <a:latin typeface="Times New Roman" pitchFamily="18" charset="0"/>
                <a:cs typeface="Times New Roman" pitchFamily="18" charset="0"/>
              </a:rPr>
              <a:t>Legal nature of VAT  - The Constitutional basis. </a:t>
            </a:r>
          </a:p>
        </p:txBody>
      </p:sp>
      <p:sp>
        <p:nvSpPr>
          <p:cNvPr id="6147" name="Segnaposto contenuto 2"/>
          <p:cNvSpPr>
            <a:spLocks noGrp="1" noChangeArrowheads="1"/>
          </p:cNvSpPr>
          <p:nvPr>
            <p:ph idx="1"/>
          </p:nvPr>
        </p:nvSpPr>
        <p:spPr>
          <a:xfrm>
            <a:off x="1187624" y="980728"/>
            <a:ext cx="7559675" cy="4958457"/>
          </a:xfrm>
        </p:spPr>
        <p:txBody>
          <a:bodyPr/>
          <a:lstStyle/>
          <a:p>
            <a:pPr algn="just"/>
            <a:r>
              <a:rPr lang="it-IT" sz="1400" dirty="0">
                <a:latin typeface="Times New Roman" pitchFamily="18" charset="0"/>
                <a:cs typeface="Times New Roman" pitchFamily="18" charset="0"/>
              </a:rPr>
              <a:t>There are </a:t>
            </a:r>
            <a:r>
              <a:rPr lang="en-US" sz="1400" dirty="0">
                <a:latin typeface="Times New Roman" pitchFamily="18" charset="0"/>
                <a:cs typeface="Times New Roman" pitchFamily="18" charset="0"/>
              </a:rPr>
              <a:t>different theories about the legal nature of Vat:</a:t>
            </a:r>
          </a:p>
          <a:p>
            <a:pPr algn="just"/>
            <a:endParaRPr lang="en-US" sz="1400" dirty="0">
              <a:latin typeface="Times New Roman" pitchFamily="18" charset="0"/>
              <a:cs typeface="Times New Roman" pitchFamily="18" charset="0"/>
            </a:endParaRPr>
          </a:p>
          <a:p>
            <a:pPr algn="just">
              <a:buFont typeface="+mj-lt"/>
              <a:buAutoNum type="arabicPeriod"/>
            </a:pPr>
            <a:r>
              <a:rPr lang="en-US" sz="1400" dirty="0">
                <a:latin typeface="Times New Roman" pitchFamily="18" charset="0"/>
                <a:cs typeface="Times New Roman" pitchFamily="18" charset="0"/>
              </a:rPr>
              <a:t>Reconstruction on the basis of the </a:t>
            </a:r>
            <a:r>
              <a:rPr lang="en-US" sz="1400" b="1" dirty="0">
                <a:latin typeface="Times New Roman" pitchFamily="18" charset="0"/>
                <a:cs typeface="Times New Roman" pitchFamily="18" charset="0"/>
              </a:rPr>
              <a:t>legal formality of the tax </a:t>
            </a:r>
            <a:r>
              <a:rPr lang="en-US" sz="1400" dirty="0">
                <a:latin typeface="Times New Roman" pitchFamily="18" charset="0"/>
                <a:cs typeface="Times New Roman" pitchFamily="18" charset="0"/>
              </a:rPr>
              <a:t>that identified the tax assumption in the whole of the transactions forming the trade and taxable transactions. The reference was to the mass of active and passive transactions carried out in a single tax period and the tax assumption was identified in the algebraic synthesis of all sales and purchases made by the VAT subject and seemed to be able to express the “overall added value” of economic activity as the contributing capacity index. The constitutional basis of the tribute was in the taxation of economic activity so as to imply that it is a tax on activities, before as a tax on trade or consumption;</a:t>
            </a:r>
          </a:p>
          <a:p>
            <a:pPr algn="just">
              <a:buFont typeface="+mj-lt"/>
              <a:buAutoNum type="arabicPeriod"/>
            </a:pPr>
            <a:endParaRPr lang="en-US" sz="1400" dirty="0">
              <a:latin typeface="Times New Roman" pitchFamily="18" charset="0"/>
              <a:cs typeface="Times New Roman" pitchFamily="18" charset="0"/>
            </a:endParaRPr>
          </a:p>
          <a:p>
            <a:pPr algn="just">
              <a:buFont typeface="+mj-lt"/>
              <a:buAutoNum type="arabicPeriod"/>
            </a:pPr>
            <a:r>
              <a:rPr lang="en-US" sz="1400" b="1" dirty="0">
                <a:latin typeface="Times New Roman" pitchFamily="18" charset="0"/>
                <a:cs typeface="Times New Roman" pitchFamily="18" charset="0"/>
              </a:rPr>
              <a:t>Indirect tax on the economic results </a:t>
            </a:r>
            <a:r>
              <a:rPr lang="en-US" sz="1400" dirty="0">
                <a:latin typeface="Times New Roman" pitchFamily="18" charset="0"/>
                <a:cs typeface="Times New Roman" pitchFamily="18" charset="0"/>
              </a:rPr>
              <a:t>of the self-assessed production activity;</a:t>
            </a:r>
          </a:p>
          <a:p>
            <a:pPr algn="just">
              <a:buFont typeface="+mj-lt"/>
              <a:buAutoNum type="arabicPeriod"/>
            </a:pPr>
            <a:endParaRPr lang="en-US" sz="1400" dirty="0">
              <a:latin typeface="Times New Roman" pitchFamily="18" charset="0"/>
              <a:cs typeface="Times New Roman" pitchFamily="18" charset="0"/>
            </a:endParaRPr>
          </a:p>
          <a:p>
            <a:pPr algn="just">
              <a:buFont typeface="+mj-lt"/>
              <a:buAutoNum type="arabicPeriod"/>
            </a:pPr>
            <a:r>
              <a:rPr lang="en-US" sz="1400" b="1" dirty="0">
                <a:latin typeface="Times New Roman" pitchFamily="18" charset="0"/>
                <a:cs typeface="Times New Roman" pitchFamily="18" charset="0"/>
              </a:rPr>
              <a:t>Tax that affects individual taxable transactions </a:t>
            </a:r>
            <a:r>
              <a:rPr lang="en-US" sz="1400" dirty="0">
                <a:latin typeface="Times New Roman" pitchFamily="18" charset="0"/>
                <a:cs typeface="Times New Roman" pitchFamily="18" charset="0"/>
              </a:rPr>
              <a:t>and in particular the facts that precede the placing on the market. The premise is identified with regard to the objective and subjective elements provided by the legislation and is considered to be a complex case to subsequent formation;</a:t>
            </a:r>
          </a:p>
          <a:p>
            <a:pPr algn="just">
              <a:buFont typeface="+mj-lt"/>
              <a:buAutoNum type="arabicPeriod"/>
            </a:pPr>
            <a:endParaRPr lang="en-US" sz="1400" dirty="0">
              <a:latin typeface="Times New Roman" pitchFamily="18" charset="0"/>
              <a:cs typeface="Times New Roman" pitchFamily="18" charset="0"/>
            </a:endParaRPr>
          </a:p>
          <a:p>
            <a:pPr algn="just">
              <a:buFont typeface="+mj-lt"/>
              <a:buAutoNum type="arabicPeriod"/>
            </a:pPr>
            <a:r>
              <a:rPr lang="en-US" sz="1400" dirty="0">
                <a:latin typeface="Times New Roman" pitchFamily="18" charset="0"/>
                <a:cs typeface="Times New Roman" pitchFamily="18" charset="0"/>
              </a:rPr>
              <a:t>The tax assumption is identified in </a:t>
            </a:r>
            <a:r>
              <a:rPr lang="en-US" sz="1400" b="1" dirty="0">
                <a:latin typeface="Times New Roman" pitchFamily="18" charset="0"/>
                <a:cs typeface="Times New Roman" pitchFamily="18" charset="0"/>
              </a:rPr>
              <a:t>the trading act objectively considered </a:t>
            </a:r>
            <a:r>
              <a:rPr lang="en-US" sz="1400" dirty="0">
                <a:latin typeface="Times New Roman" pitchFamily="18" charset="0"/>
                <a:cs typeface="Times New Roman" pitchFamily="18" charset="0"/>
              </a:rPr>
              <a:t>and the contribution capacity refers to all the parties participating in the swap transaction (the transferor and the transferee).</a:t>
            </a:r>
          </a:p>
          <a:p>
            <a:pPr algn="just"/>
            <a:endParaRPr lang="en-US" sz="1400" dirty="0"/>
          </a:p>
          <a:p>
            <a:pPr algn="just"/>
            <a:endParaRPr lang="en-US" sz="1400" dirty="0">
              <a:latin typeface="Times New Roman" pitchFamily="18" charset="0"/>
              <a:cs typeface="Times New Roman" pitchFamily="18" charset="0"/>
            </a:endParaRPr>
          </a:p>
          <a:p>
            <a:pPr algn="just"/>
            <a:endParaRPr lang="en-US" sz="1400" dirty="0">
              <a:latin typeface="Times New Roman" pitchFamily="18" charset="0"/>
              <a:cs typeface="Times New Roman" pitchFamily="18" charset="0"/>
            </a:endParaRPr>
          </a:p>
        </p:txBody>
      </p:sp>
      <p:sp>
        <p:nvSpPr>
          <p:cNvPr id="6148" name="Segnaposto data 3"/>
          <p:cNvSpPr>
            <a:spLocks noGrp="1"/>
          </p:cNvSpPr>
          <p:nvPr>
            <p:ph type="dt" sz="quarter" idx="10"/>
          </p:nvPr>
        </p:nvSpPr>
        <p:spPr>
          <a:noFill/>
          <a:ln>
            <a:miter lim="800000"/>
            <a:headEnd/>
            <a:tailEnd/>
          </a:ln>
        </p:spPr>
        <p:txBody>
          <a:bodyPr/>
          <a:lstStyle/>
          <a:p>
            <a:fld id="{B4372590-2384-4449-BB6A-3212D7000B9F}" type="datetime1">
              <a:rPr lang="it-IT" altLang="it-IT" smtClean="0">
                <a:ea typeface="ＭＳ Ｐゴシック" pitchFamily="34" charset="-128"/>
              </a:rPr>
              <a:pPr/>
              <a:t>25/09/2018</a:t>
            </a:fld>
            <a:endParaRPr lang="it-IT" altLang="it-IT">
              <a:ea typeface="ＭＳ Ｐゴシック" pitchFamily="34" charset="-128"/>
            </a:endParaRPr>
          </a:p>
        </p:txBody>
      </p:sp>
      <p:sp>
        <p:nvSpPr>
          <p:cNvPr id="6149" name="Segnaposto piè di pagina 4"/>
          <p:cNvSpPr>
            <a:spLocks noGrp="1"/>
          </p:cNvSpPr>
          <p:nvPr>
            <p:ph type="ftr" sz="quarter" idx="11"/>
          </p:nvPr>
        </p:nvSpPr>
        <p:spPr>
          <a:noFill/>
          <a:ln>
            <a:miter lim="800000"/>
            <a:headEnd/>
            <a:tailEnd/>
          </a:ln>
        </p:spPr>
        <p:txBody>
          <a:bodyPr/>
          <a:lstStyle/>
          <a:p>
            <a:r>
              <a:rPr lang="en-US" b="1" dirty="0"/>
              <a:t>Models of taxation: the VAT system</a:t>
            </a:r>
            <a:endParaRPr lang="it-IT" altLang="it-IT" dirty="0">
              <a:ea typeface="ＭＳ Ｐゴシック" pitchFamily="34" charset="-128"/>
            </a:endParaRPr>
          </a:p>
        </p:txBody>
      </p:sp>
      <p:sp>
        <p:nvSpPr>
          <p:cNvPr id="6150" name="Segnaposto numero diapositiva 5"/>
          <p:cNvSpPr>
            <a:spLocks noGrp="1"/>
          </p:cNvSpPr>
          <p:nvPr>
            <p:ph type="sldNum" sz="quarter" idx="12"/>
          </p:nvPr>
        </p:nvSpPr>
        <p:spPr>
          <a:noFill/>
          <a:ln>
            <a:miter lim="800000"/>
            <a:headEnd/>
            <a:tailEnd/>
          </a:ln>
        </p:spPr>
        <p:txBody>
          <a:bodyPr/>
          <a:lstStyle/>
          <a:p>
            <a:r>
              <a:rPr lang="it-IT" altLang="it-IT"/>
              <a:t>Pagina </a:t>
            </a:r>
            <a:fld id="{FE47938D-BDC6-4B7C-8D5E-ADFF1C0FD4DC}" type="slidenum">
              <a:rPr lang="it-IT" altLang="it-IT"/>
              <a:pPr/>
              <a:t>12</a:t>
            </a:fld>
            <a:endParaRPr lang="it-IT" altLang="it-IT"/>
          </a:p>
        </p:txBody>
      </p:sp>
      <p:sp>
        <p:nvSpPr>
          <p:cNvPr id="7" name="Freccia in giù 6"/>
          <p:cNvSpPr/>
          <p:nvPr/>
        </p:nvSpPr>
        <p:spPr bwMode="auto">
          <a:xfrm>
            <a:off x="4355976" y="4221088"/>
            <a:ext cx="648072" cy="978408"/>
          </a:xfrm>
          <a:prstGeom prst="downArrow">
            <a:avLst>
              <a:gd name="adj1" fmla="val 50000"/>
              <a:gd name="adj2" fmla="val 66126"/>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charset="0"/>
              <a:ea typeface="ＭＳ Ｐゴシック" pitchFamily="1" charset="-128"/>
            </a:endParaRPr>
          </a:p>
        </p:txBody>
      </p:sp>
      <p:sp>
        <p:nvSpPr>
          <p:cNvPr id="8" name="Freccia in giù 7"/>
          <p:cNvSpPr/>
          <p:nvPr/>
        </p:nvSpPr>
        <p:spPr bwMode="auto">
          <a:xfrm>
            <a:off x="4860032" y="4149080"/>
            <a:ext cx="484632" cy="720080"/>
          </a:xfrm>
          <a:prstGeom prst="downArrow">
            <a:avLst>
              <a:gd name="adj1" fmla="val 100000"/>
              <a:gd name="adj2" fmla="val 59676"/>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charset="0"/>
              <a:ea typeface="ＭＳ Ｐゴシック" pitchFamily="1" charset="-128"/>
            </a:endParaRPr>
          </a:p>
        </p:txBody>
      </p:sp>
      <p:cxnSp>
        <p:nvCxnSpPr>
          <p:cNvPr id="10" name="Connettore 2 9"/>
          <p:cNvCxnSpPr/>
          <p:nvPr/>
        </p:nvCxnSpPr>
        <p:spPr bwMode="auto">
          <a:xfrm>
            <a:off x="5220072" y="4221088"/>
            <a:ext cx="914400" cy="914400"/>
          </a:xfrm>
          <a:prstGeom prst="straightConnector1">
            <a:avLst/>
          </a:prstGeom>
          <a:noFill/>
          <a:ln>
            <a:noFill/>
            <a:tailEnd type="arrow"/>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sp>
        <p:nvSpPr>
          <p:cNvPr id="11" name="Freccia in giù 10"/>
          <p:cNvSpPr/>
          <p:nvPr/>
        </p:nvSpPr>
        <p:spPr bwMode="auto">
          <a:xfrm>
            <a:off x="4716016" y="4149080"/>
            <a:ext cx="484632" cy="978408"/>
          </a:xfrm>
          <a:prstGeom prst="downArrow">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charset="0"/>
              <a:ea typeface="ＭＳ Ｐゴシック" pitchFamily="1" charset="-12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noChangeArrowheads="1"/>
          </p:cNvSpPr>
          <p:nvPr>
            <p:ph type="title"/>
          </p:nvPr>
        </p:nvSpPr>
        <p:spPr/>
        <p:txBody>
          <a:bodyPr/>
          <a:lstStyle/>
          <a:p>
            <a:r>
              <a:rPr lang="en-US" sz="1800" dirty="0">
                <a:latin typeface="Times New Roman" pitchFamily="18" charset="0"/>
                <a:cs typeface="Times New Roman" pitchFamily="18" charset="0"/>
              </a:rPr>
              <a:t>Legal nature of VAT  - The Constitutional basis. </a:t>
            </a:r>
          </a:p>
        </p:txBody>
      </p:sp>
      <p:sp>
        <p:nvSpPr>
          <p:cNvPr id="6147" name="Segnaposto contenuto 2"/>
          <p:cNvSpPr>
            <a:spLocks noGrp="1" noChangeArrowheads="1"/>
          </p:cNvSpPr>
          <p:nvPr>
            <p:ph idx="1"/>
          </p:nvPr>
        </p:nvSpPr>
        <p:spPr>
          <a:xfrm>
            <a:off x="1115616" y="1268760"/>
            <a:ext cx="7559675" cy="4670425"/>
          </a:xfrm>
        </p:spPr>
        <p:txBody>
          <a:bodyPr/>
          <a:lstStyle/>
          <a:p>
            <a:pPr algn="just"/>
            <a:endParaRPr lang="en-US" sz="1400" dirty="0"/>
          </a:p>
          <a:p>
            <a:pPr algn="just"/>
            <a:r>
              <a:rPr lang="en-US" sz="1400" dirty="0">
                <a:latin typeface="Times New Roman" pitchFamily="18" charset="0"/>
                <a:cs typeface="Times New Roman" pitchFamily="18" charset="0"/>
              </a:rPr>
              <a:t>The generally accepted theory regarding the legal nature of the tax find the typical function of VAT in the imposition of transactions involving the placing of goods or services for consumption. </a:t>
            </a:r>
          </a:p>
          <a:p>
            <a:pPr algn="just"/>
            <a:endParaRPr lang="en-US" sz="1400" dirty="0">
              <a:latin typeface="Times New Roman" pitchFamily="18" charset="0"/>
              <a:cs typeface="Times New Roman" pitchFamily="18" charset="0"/>
            </a:endParaRPr>
          </a:p>
          <a:p>
            <a:pPr lvl="2" algn="just">
              <a:buFont typeface="Wingdings" pitchFamily="2" charset="2"/>
              <a:buChar char="Ø"/>
            </a:pPr>
            <a:r>
              <a:rPr lang="en-US" sz="1400" dirty="0">
                <a:latin typeface="Times New Roman" pitchFamily="18" charset="0"/>
                <a:cs typeface="Times New Roman" pitchFamily="18" charset="0"/>
              </a:rPr>
              <a:t> </a:t>
            </a:r>
            <a:r>
              <a:rPr lang="en-US" sz="1400" b="1" dirty="0">
                <a:latin typeface="Times New Roman" pitchFamily="18" charset="0"/>
                <a:cs typeface="Times New Roman" pitchFamily="18" charset="0"/>
              </a:rPr>
              <a:t>The definitive imposition is referred to the final consumer</a:t>
            </a:r>
            <a:r>
              <a:rPr lang="en-US" sz="1400" dirty="0">
                <a:latin typeface="Times New Roman" pitchFamily="18" charset="0"/>
                <a:cs typeface="Times New Roman" pitchFamily="18" charset="0"/>
              </a:rPr>
              <a:t>, while the Iva subjects (entrepreneurs and professionals) are involved only on the instrumental plan;</a:t>
            </a:r>
          </a:p>
          <a:p>
            <a:pPr lvl="2" algn="just">
              <a:buFont typeface="Wingdings" pitchFamily="2" charset="2"/>
              <a:buChar char="Ø"/>
            </a:pPr>
            <a:r>
              <a:rPr lang="en-US" sz="1400" dirty="0">
                <a:latin typeface="Times New Roman" pitchFamily="18" charset="0"/>
                <a:cs typeface="Times New Roman" pitchFamily="18" charset="0"/>
              </a:rPr>
              <a:t>The extension of the presumption to imports by anyone is also comparable to other taxable transactions with reference to the disposal of final consumer goods.</a:t>
            </a:r>
          </a:p>
          <a:p>
            <a:pPr lvl="2" algn="just">
              <a:buFont typeface="Wingdings" pitchFamily="2" charset="2"/>
              <a:buChar char="Ø"/>
            </a:pPr>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By highlighting the right of reimbursement and deduction as a mechanism for the transfer of assets up to the point of consumption, it is noted that the constitutional foundation of VAT is in the consumption of goods and services.</a:t>
            </a:r>
          </a:p>
          <a:p>
            <a:pPr algn="just"/>
            <a:r>
              <a:rPr lang="en-US" sz="1400" dirty="0">
                <a:latin typeface="Times New Roman" pitchFamily="18" charset="0"/>
                <a:cs typeface="Times New Roman" pitchFamily="18" charset="0"/>
              </a:rPr>
              <a:t>Contributing capacity is represented by the </a:t>
            </a:r>
            <a:r>
              <a:rPr lang="en-US" sz="1400" b="1" dirty="0">
                <a:latin typeface="Times New Roman" pitchFamily="18" charset="0"/>
                <a:cs typeface="Times New Roman" pitchFamily="18" charset="0"/>
              </a:rPr>
              <a:t>consumption of goods and services by the final consumer</a:t>
            </a:r>
          </a:p>
          <a:p>
            <a:pPr algn="just"/>
            <a:r>
              <a:rPr lang="en-US" sz="1400" dirty="0">
                <a:latin typeface="Times New Roman" pitchFamily="18" charset="0"/>
                <a:cs typeface="Times New Roman" pitchFamily="18" charset="0"/>
              </a:rPr>
              <a:t>The tax is qualified as a </a:t>
            </a:r>
            <a:r>
              <a:rPr lang="en-US" sz="1400" b="1" dirty="0">
                <a:latin typeface="Times New Roman" pitchFamily="18" charset="0"/>
                <a:cs typeface="Times New Roman" pitchFamily="18" charset="0"/>
              </a:rPr>
              <a:t>indirect tax on consumption</a:t>
            </a:r>
            <a:r>
              <a:rPr lang="en-US" sz="1400" dirty="0">
                <a:latin typeface="Times New Roman" pitchFamily="18" charset="0"/>
                <a:cs typeface="Times New Roman" pitchFamily="18" charset="0"/>
              </a:rPr>
              <a:t>.</a:t>
            </a:r>
          </a:p>
          <a:p>
            <a:pPr algn="just"/>
            <a:endParaRPr lang="en-US" sz="1400" dirty="0">
              <a:latin typeface="Times New Roman" pitchFamily="18" charset="0"/>
              <a:cs typeface="Times New Roman" pitchFamily="18" charset="0"/>
            </a:endParaRPr>
          </a:p>
          <a:p>
            <a:pPr algn="just"/>
            <a:r>
              <a:rPr lang="en-US" sz="1400" i="1" dirty="0">
                <a:latin typeface="Times New Roman" pitchFamily="18" charset="0"/>
                <a:cs typeface="Times New Roman" pitchFamily="18" charset="0"/>
              </a:rPr>
              <a:t>“The common system of VAT is to apply goods and services to the retail stage, a general tax on consumption that is exactly proportional to the price of goods and services”</a:t>
            </a:r>
            <a:r>
              <a:rPr lang="en-US" sz="1400" dirty="0">
                <a:latin typeface="Times New Roman" pitchFamily="18" charset="0"/>
                <a:cs typeface="Times New Roman" pitchFamily="18" charset="0"/>
              </a:rPr>
              <a:t> (CJEU affaire 225/86). </a:t>
            </a:r>
          </a:p>
          <a:p>
            <a:pPr lvl="2" algn="just">
              <a:buNone/>
            </a:pPr>
            <a:endParaRPr lang="en-US" sz="1400" dirty="0">
              <a:latin typeface="Times New Roman" pitchFamily="18" charset="0"/>
              <a:cs typeface="Times New Roman" pitchFamily="18" charset="0"/>
            </a:endParaRPr>
          </a:p>
          <a:p>
            <a:pPr lvl="2" algn="just">
              <a:buNone/>
            </a:pPr>
            <a:endParaRPr lang="en-US" sz="1400" dirty="0">
              <a:latin typeface="Times New Roman" pitchFamily="18" charset="0"/>
              <a:cs typeface="Times New Roman" pitchFamily="18" charset="0"/>
            </a:endParaRPr>
          </a:p>
          <a:p>
            <a:pPr lvl="2" algn="just">
              <a:buFont typeface="Wingdings" pitchFamily="2" charset="2"/>
              <a:buChar char="Ø"/>
            </a:pPr>
            <a:endParaRPr lang="en-US" sz="1400" dirty="0">
              <a:latin typeface="Times New Roman" pitchFamily="18" charset="0"/>
              <a:cs typeface="Times New Roman" pitchFamily="18" charset="0"/>
            </a:endParaRPr>
          </a:p>
          <a:p>
            <a:pPr lvl="2" algn="just">
              <a:buFont typeface="Wingdings" pitchFamily="2" charset="2"/>
              <a:buChar char="Ø"/>
            </a:pPr>
            <a:endParaRPr lang="en-US" sz="1400" dirty="0">
              <a:latin typeface="Times New Roman" pitchFamily="18" charset="0"/>
              <a:cs typeface="Times New Roman" pitchFamily="18" charset="0"/>
            </a:endParaRPr>
          </a:p>
          <a:p>
            <a:pPr algn="just"/>
            <a:endParaRPr lang="en-US" sz="1400" dirty="0">
              <a:latin typeface="Times New Roman" pitchFamily="18" charset="0"/>
              <a:cs typeface="Times New Roman" pitchFamily="18" charset="0"/>
            </a:endParaRPr>
          </a:p>
          <a:p>
            <a:pPr algn="just"/>
            <a:endParaRPr lang="en-US" sz="1400" dirty="0">
              <a:latin typeface="Times New Roman" pitchFamily="18" charset="0"/>
              <a:cs typeface="Times New Roman" pitchFamily="18" charset="0"/>
            </a:endParaRPr>
          </a:p>
        </p:txBody>
      </p:sp>
      <p:sp>
        <p:nvSpPr>
          <p:cNvPr id="6148" name="Segnaposto data 3"/>
          <p:cNvSpPr>
            <a:spLocks noGrp="1"/>
          </p:cNvSpPr>
          <p:nvPr>
            <p:ph type="dt" sz="quarter" idx="10"/>
          </p:nvPr>
        </p:nvSpPr>
        <p:spPr>
          <a:noFill/>
          <a:ln>
            <a:miter lim="800000"/>
            <a:headEnd/>
            <a:tailEnd/>
          </a:ln>
        </p:spPr>
        <p:txBody>
          <a:bodyPr/>
          <a:lstStyle/>
          <a:p>
            <a:fld id="{B4372590-2384-4449-BB6A-3212D7000B9F}" type="datetime1">
              <a:rPr lang="it-IT" altLang="it-IT" smtClean="0">
                <a:ea typeface="ＭＳ Ｐゴシック" pitchFamily="34" charset="-128"/>
              </a:rPr>
              <a:pPr/>
              <a:t>25/09/2018</a:t>
            </a:fld>
            <a:endParaRPr lang="it-IT" altLang="it-IT">
              <a:ea typeface="ＭＳ Ｐゴシック" pitchFamily="34" charset="-128"/>
            </a:endParaRPr>
          </a:p>
        </p:txBody>
      </p:sp>
      <p:sp>
        <p:nvSpPr>
          <p:cNvPr id="6149" name="Segnaposto piè di pagina 4"/>
          <p:cNvSpPr>
            <a:spLocks noGrp="1"/>
          </p:cNvSpPr>
          <p:nvPr>
            <p:ph type="ftr" sz="quarter" idx="11"/>
          </p:nvPr>
        </p:nvSpPr>
        <p:spPr>
          <a:noFill/>
          <a:ln>
            <a:miter lim="800000"/>
            <a:headEnd/>
            <a:tailEnd/>
          </a:ln>
        </p:spPr>
        <p:txBody>
          <a:bodyPr/>
          <a:lstStyle/>
          <a:p>
            <a:r>
              <a:rPr lang="en-US" b="1" dirty="0"/>
              <a:t>Models of taxation: the VAT system</a:t>
            </a:r>
            <a:endParaRPr lang="it-IT" altLang="it-IT" dirty="0">
              <a:ea typeface="ＭＳ Ｐゴシック" pitchFamily="34" charset="-128"/>
            </a:endParaRPr>
          </a:p>
        </p:txBody>
      </p:sp>
      <p:sp>
        <p:nvSpPr>
          <p:cNvPr id="6150" name="Segnaposto numero diapositiva 5"/>
          <p:cNvSpPr>
            <a:spLocks noGrp="1"/>
          </p:cNvSpPr>
          <p:nvPr>
            <p:ph type="sldNum" sz="quarter" idx="12"/>
          </p:nvPr>
        </p:nvSpPr>
        <p:spPr>
          <a:noFill/>
          <a:ln>
            <a:miter lim="800000"/>
            <a:headEnd/>
            <a:tailEnd/>
          </a:ln>
        </p:spPr>
        <p:txBody>
          <a:bodyPr/>
          <a:lstStyle/>
          <a:p>
            <a:r>
              <a:rPr lang="it-IT" altLang="it-IT"/>
              <a:t>Pagina </a:t>
            </a:r>
            <a:fld id="{FE47938D-BDC6-4B7C-8D5E-ADFF1C0FD4DC}" type="slidenum">
              <a:rPr lang="it-IT" altLang="it-IT"/>
              <a:pPr/>
              <a:t>13</a:t>
            </a:fld>
            <a:endParaRPr lang="it-IT" altLang="it-IT"/>
          </a:p>
        </p:txBody>
      </p:sp>
      <p:sp>
        <p:nvSpPr>
          <p:cNvPr id="7" name="Freccia in giù 6"/>
          <p:cNvSpPr/>
          <p:nvPr/>
        </p:nvSpPr>
        <p:spPr bwMode="auto">
          <a:xfrm>
            <a:off x="4355976" y="4221088"/>
            <a:ext cx="648072" cy="978408"/>
          </a:xfrm>
          <a:prstGeom prst="downArrow">
            <a:avLst>
              <a:gd name="adj1" fmla="val 50000"/>
              <a:gd name="adj2" fmla="val 66126"/>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charset="0"/>
              <a:ea typeface="ＭＳ Ｐゴシック" pitchFamily="1" charset="-128"/>
            </a:endParaRPr>
          </a:p>
        </p:txBody>
      </p:sp>
      <p:sp>
        <p:nvSpPr>
          <p:cNvPr id="8" name="Freccia in giù 7"/>
          <p:cNvSpPr/>
          <p:nvPr/>
        </p:nvSpPr>
        <p:spPr bwMode="auto">
          <a:xfrm>
            <a:off x="4860032" y="4149080"/>
            <a:ext cx="484632" cy="720080"/>
          </a:xfrm>
          <a:prstGeom prst="downArrow">
            <a:avLst>
              <a:gd name="adj1" fmla="val 100000"/>
              <a:gd name="adj2" fmla="val 59676"/>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charset="0"/>
              <a:ea typeface="ＭＳ Ｐゴシック" pitchFamily="1" charset="-128"/>
            </a:endParaRPr>
          </a:p>
        </p:txBody>
      </p:sp>
      <p:cxnSp>
        <p:nvCxnSpPr>
          <p:cNvPr id="10" name="Connettore 2 9"/>
          <p:cNvCxnSpPr/>
          <p:nvPr/>
        </p:nvCxnSpPr>
        <p:spPr bwMode="auto">
          <a:xfrm>
            <a:off x="5220072" y="4221088"/>
            <a:ext cx="914400" cy="914400"/>
          </a:xfrm>
          <a:prstGeom prst="straightConnector1">
            <a:avLst/>
          </a:prstGeom>
          <a:noFill/>
          <a:ln>
            <a:noFill/>
            <a:tailEnd type="arrow"/>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sp>
        <p:nvSpPr>
          <p:cNvPr id="11" name="Freccia in giù 10"/>
          <p:cNvSpPr/>
          <p:nvPr/>
        </p:nvSpPr>
        <p:spPr bwMode="auto">
          <a:xfrm>
            <a:off x="4716016" y="4149080"/>
            <a:ext cx="484632" cy="978408"/>
          </a:xfrm>
          <a:prstGeom prst="downArrow">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charset="0"/>
              <a:ea typeface="ＭＳ Ｐゴシック" pitchFamily="1" charset="-12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noChangeArrowheads="1"/>
          </p:cNvSpPr>
          <p:nvPr>
            <p:ph type="title"/>
          </p:nvPr>
        </p:nvSpPr>
        <p:spPr/>
        <p:txBody>
          <a:bodyPr/>
          <a:lstStyle/>
          <a:p>
            <a:r>
              <a:rPr lang="en-US" sz="1800" dirty="0">
                <a:latin typeface="Times New Roman" pitchFamily="18" charset="0"/>
                <a:cs typeface="Times New Roman" pitchFamily="18" charset="0"/>
              </a:rPr>
              <a:t>The delimitation of VAT compared to other taxes – Indirect taxes.</a:t>
            </a:r>
          </a:p>
        </p:txBody>
      </p:sp>
      <p:sp>
        <p:nvSpPr>
          <p:cNvPr id="6147" name="Segnaposto contenuto 2"/>
          <p:cNvSpPr>
            <a:spLocks noGrp="1" noChangeArrowheads="1"/>
          </p:cNvSpPr>
          <p:nvPr>
            <p:ph idx="1"/>
          </p:nvPr>
        </p:nvSpPr>
        <p:spPr>
          <a:xfrm>
            <a:off x="1115616" y="1268760"/>
            <a:ext cx="7559675" cy="4670425"/>
          </a:xfrm>
        </p:spPr>
        <p:txBody>
          <a:bodyPr/>
          <a:lstStyle/>
          <a:p>
            <a:pPr algn="just"/>
            <a:endParaRPr lang="en-US" sz="1400" dirty="0"/>
          </a:p>
          <a:p>
            <a:pPr algn="just"/>
            <a:endParaRPr lang="en-US" sz="1400" b="1" dirty="0">
              <a:latin typeface="Times New Roman" pitchFamily="18" charset="0"/>
              <a:cs typeface="Times New Roman" pitchFamily="18" charset="0"/>
            </a:endParaRPr>
          </a:p>
          <a:p>
            <a:pPr algn="just"/>
            <a:r>
              <a:rPr lang="en-US" sz="1400" b="1" dirty="0">
                <a:latin typeface="Times New Roman" pitchFamily="18" charset="0"/>
                <a:cs typeface="Times New Roman" pitchFamily="18" charset="0"/>
              </a:rPr>
              <a:t>Registration tax</a:t>
            </a:r>
            <a:r>
              <a:rPr lang="en-US" sz="1400" dirty="0">
                <a:latin typeface="Times New Roman" pitchFamily="18" charset="0"/>
                <a:cs typeface="Times New Roman" pitchFamily="18" charset="0"/>
              </a:rPr>
              <a:t>: Both tributes assume, as tax assumption, negotiated economic transactions with regard to the rights in </a:t>
            </a:r>
            <a:r>
              <a:rPr lang="en-US" sz="1400" i="1" dirty="0" err="1">
                <a:latin typeface="Times New Roman" pitchFamily="18" charset="0"/>
                <a:cs typeface="Times New Roman" pitchFamily="18" charset="0"/>
              </a:rPr>
              <a:t>rem</a:t>
            </a:r>
            <a:r>
              <a:rPr lang="en-US" sz="1400" i="1" dirty="0">
                <a:latin typeface="Times New Roman" pitchFamily="18" charset="0"/>
                <a:cs typeface="Times New Roman" pitchFamily="18" charset="0"/>
              </a:rPr>
              <a:t> </a:t>
            </a:r>
            <a:r>
              <a:rPr lang="en-US" sz="1400" dirty="0">
                <a:latin typeface="Times New Roman" pitchFamily="18" charset="0"/>
                <a:cs typeface="Times New Roman" pitchFamily="18" charset="0"/>
              </a:rPr>
              <a:t>(</a:t>
            </a:r>
            <a:r>
              <a:rPr lang="en-US" sz="1400" i="1" dirty="0" err="1">
                <a:latin typeface="Times New Roman" pitchFamily="18" charset="0"/>
                <a:cs typeface="Times New Roman" pitchFamily="18" charset="0"/>
              </a:rPr>
              <a:t>diritti</a:t>
            </a:r>
            <a:r>
              <a:rPr lang="en-US" sz="1400" i="1" dirty="0">
                <a:latin typeface="Times New Roman" pitchFamily="18" charset="0"/>
                <a:cs typeface="Times New Roman" pitchFamily="18" charset="0"/>
              </a:rPr>
              <a:t> </a:t>
            </a:r>
            <a:r>
              <a:rPr lang="en-US" sz="1400" i="1" dirty="0" err="1">
                <a:latin typeface="Times New Roman" pitchFamily="18" charset="0"/>
                <a:cs typeface="Times New Roman" pitchFamily="18" charset="0"/>
              </a:rPr>
              <a:t>reali</a:t>
            </a:r>
            <a:r>
              <a:rPr lang="en-US" sz="1400" dirty="0">
                <a:latin typeface="Times New Roman" pitchFamily="18" charset="0"/>
                <a:cs typeface="Times New Roman" pitchFamily="18" charset="0"/>
              </a:rPr>
              <a:t>). There might be a form of double economic taxation, </a:t>
            </a:r>
            <a:br>
              <a:rPr lang="en-US" sz="1400" dirty="0">
                <a:latin typeface="Times New Roman" pitchFamily="18" charset="0"/>
                <a:cs typeface="Times New Roman" pitchFamily="18" charset="0"/>
              </a:rPr>
            </a:br>
            <a:r>
              <a:rPr lang="en-US" sz="1400" dirty="0">
                <a:latin typeface="Times New Roman" pitchFamily="18" charset="0"/>
                <a:cs typeface="Times New Roman" pitchFamily="18" charset="0"/>
              </a:rPr>
              <a:t>to be intended as the application of two different typologies of tax on the same case. To avoid that, is provided the alternative between the two taxes.</a:t>
            </a: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The same rule also applies to </a:t>
            </a:r>
            <a:r>
              <a:rPr lang="en-US" sz="1400" b="1" dirty="0">
                <a:latin typeface="Times New Roman" pitchFamily="18" charset="0"/>
                <a:cs typeface="Times New Roman" pitchFamily="18" charset="0"/>
              </a:rPr>
              <a:t>mortgage and cadastral taxes </a:t>
            </a:r>
            <a:r>
              <a:rPr lang="en-US" sz="1400" dirty="0">
                <a:latin typeface="Times New Roman" pitchFamily="18" charset="0"/>
                <a:cs typeface="Times New Roman" pitchFamily="18" charset="0"/>
              </a:rPr>
              <a:t>(</a:t>
            </a:r>
            <a:r>
              <a:rPr lang="en-US" sz="1400" dirty="0" err="1">
                <a:latin typeface="Times New Roman" pitchFamily="18" charset="0"/>
                <a:cs typeface="Times New Roman" pitchFamily="18" charset="0"/>
              </a:rPr>
              <a:t>i</a:t>
            </a:r>
            <a:r>
              <a:rPr lang="en-US" sz="1400" i="1" dirty="0" err="1">
                <a:latin typeface="Times New Roman" pitchFamily="18" charset="0"/>
                <a:cs typeface="Times New Roman" pitchFamily="18" charset="0"/>
              </a:rPr>
              <a:t>mposte</a:t>
            </a:r>
            <a:r>
              <a:rPr lang="en-US" sz="1400" i="1" dirty="0">
                <a:latin typeface="Times New Roman" pitchFamily="18" charset="0"/>
                <a:cs typeface="Times New Roman" pitchFamily="18" charset="0"/>
              </a:rPr>
              <a:t> </a:t>
            </a:r>
            <a:r>
              <a:rPr lang="en-US" sz="1400" i="1" dirty="0" err="1">
                <a:latin typeface="Times New Roman" pitchFamily="18" charset="0"/>
                <a:cs typeface="Times New Roman" pitchFamily="18" charset="0"/>
              </a:rPr>
              <a:t>ipotecarie</a:t>
            </a:r>
            <a:r>
              <a:rPr lang="en-US" sz="1400" i="1" dirty="0">
                <a:latin typeface="Times New Roman" pitchFamily="18" charset="0"/>
                <a:cs typeface="Times New Roman" pitchFamily="18" charset="0"/>
              </a:rPr>
              <a:t> e </a:t>
            </a:r>
            <a:r>
              <a:rPr lang="en-US" sz="1400" i="1" dirty="0" err="1">
                <a:latin typeface="Times New Roman" pitchFamily="18" charset="0"/>
                <a:cs typeface="Times New Roman" pitchFamily="18" charset="0"/>
              </a:rPr>
              <a:t>catastali</a:t>
            </a:r>
            <a:r>
              <a:rPr lang="en-US" sz="1400" dirty="0">
                <a:latin typeface="Times New Roman" pitchFamily="18" charset="0"/>
                <a:cs typeface="Times New Roman" pitchFamily="18" charset="0"/>
              </a:rPr>
              <a:t>);</a:t>
            </a:r>
          </a:p>
          <a:p>
            <a:pPr lvl="1" algn="just"/>
            <a:endParaRPr lang="en-US" sz="1400" dirty="0">
              <a:latin typeface="Times New Roman" pitchFamily="18" charset="0"/>
              <a:cs typeface="Times New Roman" pitchFamily="18" charset="0"/>
            </a:endParaRPr>
          </a:p>
          <a:p>
            <a:pPr lvl="1"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Alternative rule does not apply to </a:t>
            </a:r>
            <a:r>
              <a:rPr lang="en-US" sz="1400" b="1" dirty="0">
                <a:latin typeface="Times New Roman" pitchFamily="18" charset="0"/>
                <a:cs typeface="Times New Roman" pitchFamily="18" charset="0"/>
              </a:rPr>
              <a:t>excise duties and customs duties </a:t>
            </a:r>
            <a:r>
              <a:rPr lang="en-US" sz="1400" dirty="0">
                <a:latin typeface="Times New Roman" pitchFamily="18" charset="0"/>
                <a:cs typeface="Times New Roman" pitchFamily="18" charset="0"/>
              </a:rPr>
              <a:t>(</a:t>
            </a:r>
            <a:r>
              <a:rPr lang="en-US" sz="1400" dirty="0" err="1">
                <a:latin typeface="Times New Roman" pitchFamily="18" charset="0"/>
                <a:cs typeface="Times New Roman" pitchFamily="18" charset="0"/>
              </a:rPr>
              <a:t>accise</a:t>
            </a:r>
            <a:r>
              <a:rPr lang="en-US" sz="1400" dirty="0">
                <a:latin typeface="Times New Roman" pitchFamily="18" charset="0"/>
                <a:cs typeface="Times New Roman" pitchFamily="18" charset="0"/>
              </a:rPr>
              <a:t> e </a:t>
            </a:r>
            <a:r>
              <a:rPr lang="en-US" sz="1400" dirty="0" err="1">
                <a:latin typeface="Times New Roman" pitchFamily="18" charset="0"/>
                <a:cs typeface="Times New Roman" pitchFamily="18" charset="0"/>
              </a:rPr>
              <a:t>dazi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doganali</a:t>
            </a:r>
            <a:r>
              <a:rPr lang="en-US" sz="1400" dirty="0">
                <a:latin typeface="Times New Roman" pitchFamily="18" charset="0"/>
                <a:cs typeface="Times New Roman" pitchFamily="18" charset="0"/>
              </a:rPr>
              <a:t>).</a:t>
            </a:r>
          </a:p>
          <a:p>
            <a:pPr lvl="2" algn="just">
              <a:buNone/>
            </a:pPr>
            <a:endParaRPr lang="en-US" sz="1400" dirty="0">
              <a:latin typeface="Times New Roman" pitchFamily="18" charset="0"/>
              <a:cs typeface="Times New Roman" pitchFamily="18" charset="0"/>
            </a:endParaRPr>
          </a:p>
          <a:p>
            <a:pPr lvl="2" algn="just">
              <a:buNone/>
            </a:pPr>
            <a:endParaRPr lang="en-US" sz="1400" dirty="0">
              <a:latin typeface="Times New Roman" pitchFamily="18" charset="0"/>
              <a:cs typeface="Times New Roman" pitchFamily="18" charset="0"/>
            </a:endParaRPr>
          </a:p>
          <a:p>
            <a:pPr lvl="2" algn="just">
              <a:buFont typeface="Wingdings" pitchFamily="2" charset="2"/>
              <a:buChar char="Ø"/>
            </a:pPr>
            <a:endParaRPr lang="en-US" sz="1400" dirty="0">
              <a:latin typeface="Times New Roman" pitchFamily="18" charset="0"/>
              <a:cs typeface="Times New Roman" pitchFamily="18" charset="0"/>
            </a:endParaRPr>
          </a:p>
          <a:p>
            <a:pPr lvl="2" algn="just">
              <a:buFont typeface="Wingdings" pitchFamily="2" charset="2"/>
              <a:buChar char="Ø"/>
            </a:pPr>
            <a:endParaRPr lang="en-US" sz="1400" dirty="0">
              <a:latin typeface="Times New Roman" pitchFamily="18" charset="0"/>
              <a:cs typeface="Times New Roman" pitchFamily="18" charset="0"/>
            </a:endParaRPr>
          </a:p>
          <a:p>
            <a:pPr algn="just"/>
            <a:endParaRPr lang="en-US" sz="1400" dirty="0">
              <a:latin typeface="Times New Roman" pitchFamily="18" charset="0"/>
              <a:cs typeface="Times New Roman" pitchFamily="18" charset="0"/>
            </a:endParaRPr>
          </a:p>
          <a:p>
            <a:pPr algn="just"/>
            <a:endParaRPr lang="en-US" sz="1400" dirty="0">
              <a:latin typeface="Times New Roman" pitchFamily="18" charset="0"/>
              <a:cs typeface="Times New Roman" pitchFamily="18" charset="0"/>
            </a:endParaRPr>
          </a:p>
        </p:txBody>
      </p:sp>
      <p:sp>
        <p:nvSpPr>
          <p:cNvPr id="6148" name="Segnaposto data 3"/>
          <p:cNvSpPr>
            <a:spLocks noGrp="1"/>
          </p:cNvSpPr>
          <p:nvPr>
            <p:ph type="dt" sz="quarter" idx="10"/>
          </p:nvPr>
        </p:nvSpPr>
        <p:spPr>
          <a:noFill/>
          <a:ln>
            <a:miter lim="800000"/>
            <a:headEnd/>
            <a:tailEnd/>
          </a:ln>
        </p:spPr>
        <p:txBody>
          <a:bodyPr/>
          <a:lstStyle/>
          <a:p>
            <a:fld id="{B4372590-2384-4449-BB6A-3212D7000B9F}" type="datetime1">
              <a:rPr lang="it-IT" altLang="it-IT" smtClean="0">
                <a:ea typeface="ＭＳ Ｐゴシック" pitchFamily="34" charset="-128"/>
              </a:rPr>
              <a:pPr/>
              <a:t>25/09/2018</a:t>
            </a:fld>
            <a:endParaRPr lang="it-IT" altLang="it-IT">
              <a:ea typeface="ＭＳ Ｐゴシック" pitchFamily="34" charset="-128"/>
            </a:endParaRPr>
          </a:p>
        </p:txBody>
      </p:sp>
      <p:sp>
        <p:nvSpPr>
          <p:cNvPr id="6149" name="Segnaposto piè di pagina 4"/>
          <p:cNvSpPr>
            <a:spLocks noGrp="1"/>
          </p:cNvSpPr>
          <p:nvPr>
            <p:ph type="ftr" sz="quarter" idx="11"/>
          </p:nvPr>
        </p:nvSpPr>
        <p:spPr>
          <a:noFill/>
          <a:ln>
            <a:miter lim="800000"/>
            <a:headEnd/>
            <a:tailEnd/>
          </a:ln>
        </p:spPr>
        <p:txBody>
          <a:bodyPr/>
          <a:lstStyle/>
          <a:p>
            <a:r>
              <a:rPr lang="en-US" b="1" dirty="0"/>
              <a:t>Models of taxation: the VAT system</a:t>
            </a:r>
            <a:endParaRPr lang="it-IT" altLang="it-IT" dirty="0">
              <a:ea typeface="ＭＳ Ｐゴシック" pitchFamily="34" charset="-128"/>
            </a:endParaRPr>
          </a:p>
        </p:txBody>
      </p:sp>
      <p:sp>
        <p:nvSpPr>
          <p:cNvPr id="6150" name="Segnaposto numero diapositiva 5"/>
          <p:cNvSpPr>
            <a:spLocks noGrp="1"/>
          </p:cNvSpPr>
          <p:nvPr>
            <p:ph type="sldNum" sz="quarter" idx="12"/>
          </p:nvPr>
        </p:nvSpPr>
        <p:spPr>
          <a:noFill/>
          <a:ln>
            <a:miter lim="800000"/>
            <a:headEnd/>
            <a:tailEnd/>
          </a:ln>
        </p:spPr>
        <p:txBody>
          <a:bodyPr/>
          <a:lstStyle/>
          <a:p>
            <a:r>
              <a:rPr lang="it-IT" altLang="it-IT"/>
              <a:t>Pagina </a:t>
            </a:r>
            <a:fld id="{FE47938D-BDC6-4B7C-8D5E-ADFF1C0FD4DC}" type="slidenum">
              <a:rPr lang="it-IT" altLang="it-IT"/>
              <a:pPr/>
              <a:t>14</a:t>
            </a:fld>
            <a:endParaRPr lang="it-IT" altLang="it-IT"/>
          </a:p>
        </p:txBody>
      </p:sp>
      <p:sp>
        <p:nvSpPr>
          <p:cNvPr id="7" name="Freccia in giù 6"/>
          <p:cNvSpPr/>
          <p:nvPr/>
        </p:nvSpPr>
        <p:spPr bwMode="auto">
          <a:xfrm>
            <a:off x="4355976" y="4221088"/>
            <a:ext cx="648072" cy="978408"/>
          </a:xfrm>
          <a:prstGeom prst="downArrow">
            <a:avLst>
              <a:gd name="adj1" fmla="val 50000"/>
              <a:gd name="adj2" fmla="val 66126"/>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charset="0"/>
              <a:ea typeface="ＭＳ Ｐゴシック" pitchFamily="1" charset="-128"/>
            </a:endParaRPr>
          </a:p>
        </p:txBody>
      </p:sp>
      <p:sp>
        <p:nvSpPr>
          <p:cNvPr id="8" name="Freccia in giù 7"/>
          <p:cNvSpPr/>
          <p:nvPr/>
        </p:nvSpPr>
        <p:spPr bwMode="auto">
          <a:xfrm>
            <a:off x="4860032" y="4149080"/>
            <a:ext cx="484632" cy="720080"/>
          </a:xfrm>
          <a:prstGeom prst="downArrow">
            <a:avLst>
              <a:gd name="adj1" fmla="val 100000"/>
              <a:gd name="adj2" fmla="val 59676"/>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charset="0"/>
              <a:ea typeface="ＭＳ Ｐゴシック" pitchFamily="1" charset="-128"/>
            </a:endParaRPr>
          </a:p>
        </p:txBody>
      </p:sp>
      <p:cxnSp>
        <p:nvCxnSpPr>
          <p:cNvPr id="10" name="Connettore 2 9"/>
          <p:cNvCxnSpPr/>
          <p:nvPr/>
        </p:nvCxnSpPr>
        <p:spPr bwMode="auto">
          <a:xfrm>
            <a:off x="5220072" y="4221088"/>
            <a:ext cx="914400" cy="914400"/>
          </a:xfrm>
          <a:prstGeom prst="straightConnector1">
            <a:avLst/>
          </a:prstGeom>
          <a:noFill/>
          <a:ln>
            <a:noFill/>
            <a:tailEnd type="arrow"/>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sp>
        <p:nvSpPr>
          <p:cNvPr id="11" name="Freccia in giù 10"/>
          <p:cNvSpPr/>
          <p:nvPr/>
        </p:nvSpPr>
        <p:spPr bwMode="auto">
          <a:xfrm>
            <a:off x="4716016" y="4149080"/>
            <a:ext cx="484632" cy="978408"/>
          </a:xfrm>
          <a:prstGeom prst="downArrow">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charset="0"/>
              <a:ea typeface="ＭＳ Ｐゴシック" pitchFamily="1" charset="-12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noChangeArrowheads="1"/>
          </p:cNvSpPr>
          <p:nvPr>
            <p:ph type="title"/>
          </p:nvPr>
        </p:nvSpPr>
        <p:spPr/>
        <p:txBody>
          <a:bodyPr/>
          <a:lstStyle/>
          <a:p>
            <a:r>
              <a:rPr lang="en-US" sz="1800" dirty="0">
                <a:latin typeface="Times New Roman" pitchFamily="18" charset="0"/>
                <a:cs typeface="Times New Roman" pitchFamily="18" charset="0"/>
              </a:rPr>
              <a:t>The harmonization of VAT in the European legal system.</a:t>
            </a:r>
          </a:p>
        </p:txBody>
      </p:sp>
      <p:sp>
        <p:nvSpPr>
          <p:cNvPr id="6147" name="Segnaposto contenuto 2"/>
          <p:cNvSpPr>
            <a:spLocks noGrp="1" noChangeArrowheads="1"/>
          </p:cNvSpPr>
          <p:nvPr>
            <p:ph idx="1"/>
          </p:nvPr>
        </p:nvSpPr>
        <p:spPr>
          <a:xfrm>
            <a:off x="1115616" y="1268760"/>
            <a:ext cx="7559675" cy="4670425"/>
          </a:xfrm>
        </p:spPr>
        <p:txBody>
          <a:bodyPr/>
          <a:lstStyle/>
          <a:p>
            <a:pPr algn="just"/>
            <a:endParaRPr lang="en-US" sz="1400" dirty="0"/>
          </a:p>
          <a:p>
            <a:pPr algn="just"/>
            <a:endParaRPr lang="en-US" sz="1400" b="1"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The process of EU harmonization of VAT was then continued through a series of subsequent regulatory actions by the governing bodies of the European Union and can be ideally divided into three periods:</a:t>
            </a:r>
          </a:p>
          <a:p>
            <a:pPr algn="just"/>
            <a:endParaRPr lang="en-US" sz="1400" dirty="0">
              <a:latin typeface="Times New Roman" pitchFamily="18" charset="0"/>
              <a:cs typeface="Times New Roman" pitchFamily="18" charset="0"/>
            </a:endParaRPr>
          </a:p>
          <a:p>
            <a:pPr lvl="1" algn="just">
              <a:buFont typeface="+mj-lt"/>
              <a:buAutoNum type="arabicPeriod"/>
            </a:pPr>
            <a:r>
              <a:rPr lang="en-US" sz="1400" u="sng" dirty="0">
                <a:latin typeface="Times New Roman" pitchFamily="18" charset="0"/>
                <a:cs typeface="Times New Roman" pitchFamily="18" charset="0"/>
              </a:rPr>
              <a:t>Since the establishment of the Economic Community up to 1992</a:t>
            </a:r>
            <a:r>
              <a:rPr lang="en-US" sz="1400" dirty="0">
                <a:latin typeface="Times New Roman" pitchFamily="18" charset="0"/>
                <a:cs typeface="Times New Roman" pitchFamily="18" charset="0"/>
              </a:rPr>
              <a:t>;</a:t>
            </a:r>
          </a:p>
          <a:p>
            <a:pPr lvl="1" algn="just">
              <a:buFont typeface="+mj-lt"/>
              <a:buAutoNum type="arabicPeriod"/>
            </a:pPr>
            <a:endParaRPr lang="en-US" sz="1400" dirty="0">
              <a:latin typeface="Times New Roman" pitchFamily="18" charset="0"/>
              <a:cs typeface="Times New Roman" pitchFamily="18" charset="0"/>
            </a:endParaRPr>
          </a:p>
          <a:p>
            <a:pPr lvl="1" algn="just">
              <a:buFont typeface="+mj-lt"/>
              <a:buAutoNum type="arabicPeriod"/>
            </a:pPr>
            <a:r>
              <a:rPr lang="en-US" sz="1400" u="sng" dirty="0">
                <a:latin typeface="Times New Roman" pitchFamily="18" charset="0"/>
                <a:cs typeface="Times New Roman" pitchFamily="18" charset="0"/>
              </a:rPr>
              <a:t>The abolition of fiscal frontiers </a:t>
            </a:r>
            <a:r>
              <a:rPr lang="en-US" sz="1400" dirty="0">
                <a:latin typeface="Times New Roman" pitchFamily="18" charset="0"/>
                <a:cs typeface="Times New Roman" pitchFamily="18" charset="0"/>
              </a:rPr>
              <a:t>and the transactional arrangements for the taxation of trade between Member State;</a:t>
            </a:r>
          </a:p>
          <a:p>
            <a:pPr lvl="1" algn="just">
              <a:buFont typeface="+mj-lt"/>
              <a:buAutoNum type="arabicPeriod"/>
            </a:pPr>
            <a:endParaRPr lang="en-US" sz="1400" dirty="0">
              <a:latin typeface="Times New Roman" pitchFamily="18" charset="0"/>
              <a:cs typeface="Times New Roman" pitchFamily="18" charset="0"/>
            </a:endParaRPr>
          </a:p>
          <a:p>
            <a:pPr lvl="1" algn="just">
              <a:buFont typeface="+mj-lt"/>
              <a:buAutoNum type="arabicPeriod"/>
            </a:pPr>
            <a:r>
              <a:rPr lang="en-US" sz="1400" u="sng" dirty="0">
                <a:latin typeface="Times New Roman" pitchFamily="18" charset="0"/>
                <a:cs typeface="Times New Roman" pitchFamily="18" charset="0"/>
              </a:rPr>
              <a:t>The definitive system</a:t>
            </a:r>
            <a:r>
              <a:rPr lang="en-US" sz="1400" dirty="0">
                <a:latin typeface="Times New Roman" pitchFamily="18" charset="0"/>
                <a:cs typeface="Times New Roman" pitchFamily="18" charset="0"/>
              </a:rPr>
              <a:t> of intra Community trade entered into force.</a:t>
            </a:r>
          </a:p>
          <a:p>
            <a:pPr lvl="1" algn="just">
              <a:buFont typeface="+mj-lt"/>
              <a:buAutoNum type="arabicPeriod"/>
            </a:pPr>
            <a:endParaRPr lang="en-US" sz="1400" dirty="0">
              <a:latin typeface="Times New Roman" pitchFamily="18" charset="0"/>
              <a:cs typeface="Times New Roman" pitchFamily="18" charset="0"/>
            </a:endParaRPr>
          </a:p>
          <a:p>
            <a:pPr lvl="1" algn="just">
              <a:buFont typeface="+mj-lt"/>
              <a:buAutoNum type="arabicPeriod"/>
            </a:pPr>
            <a:endParaRPr lang="en-US" sz="1400" dirty="0">
              <a:latin typeface="Times New Roman" pitchFamily="18" charset="0"/>
              <a:cs typeface="Times New Roman" pitchFamily="18" charset="0"/>
            </a:endParaRPr>
          </a:p>
          <a:p>
            <a:pPr lvl="2" algn="just">
              <a:buNone/>
            </a:pPr>
            <a:endParaRPr lang="en-US" sz="1400" dirty="0">
              <a:latin typeface="Times New Roman" pitchFamily="18" charset="0"/>
              <a:cs typeface="Times New Roman" pitchFamily="18" charset="0"/>
            </a:endParaRPr>
          </a:p>
          <a:p>
            <a:pPr lvl="2" algn="just">
              <a:buNone/>
            </a:pPr>
            <a:endParaRPr lang="en-US" sz="1400" dirty="0">
              <a:latin typeface="Times New Roman" pitchFamily="18" charset="0"/>
              <a:cs typeface="Times New Roman" pitchFamily="18" charset="0"/>
            </a:endParaRPr>
          </a:p>
          <a:p>
            <a:pPr lvl="2" algn="just">
              <a:buFont typeface="Wingdings" pitchFamily="2" charset="2"/>
              <a:buChar char="Ø"/>
            </a:pPr>
            <a:endParaRPr lang="en-US" sz="1400" dirty="0">
              <a:latin typeface="Times New Roman" pitchFamily="18" charset="0"/>
              <a:cs typeface="Times New Roman" pitchFamily="18" charset="0"/>
            </a:endParaRPr>
          </a:p>
          <a:p>
            <a:pPr lvl="2" algn="just">
              <a:buFont typeface="Wingdings" pitchFamily="2" charset="2"/>
              <a:buChar char="Ø"/>
            </a:pPr>
            <a:endParaRPr lang="en-US" sz="1400" dirty="0">
              <a:latin typeface="Times New Roman" pitchFamily="18" charset="0"/>
              <a:cs typeface="Times New Roman" pitchFamily="18" charset="0"/>
            </a:endParaRPr>
          </a:p>
          <a:p>
            <a:pPr algn="just"/>
            <a:endParaRPr lang="en-US" sz="1400" dirty="0">
              <a:latin typeface="Times New Roman" pitchFamily="18" charset="0"/>
              <a:cs typeface="Times New Roman" pitchFamily="18" charset="0"/>
            </a:endParaRPr>
          </a:p>
          <a:p>
            <a:pPr algn="just"/>
            <a:endParaRPr lang="en-US" sz="1400" dirty="0">
              <a:latin typeface="Times New Roman" pitchFamily="18" charset="0"/>
              <a:cs typeface="Times New Roman" pitchFamily="18" charset="0"/>
            </a:endParaRPr>
          </a:p>
        </p:txBody>
      </p:sp>
      <p:sp>
        <p:nvSpPr>
          <p:cNvPr id="6148" name="Segnaposto data 3"/>
          <p:cNvSpPr>
            <a:spLocks noGrp="1"/>
          </p:cNvSpPr>
          <p:nvPr>
            <p:ph type="dt" sz="quarter" idx="10"/>
          </p:nvPr>
        </p:nvSpPr>
        <p:spPr>
          <a:noFill/>
          <a:ln>
            <a:miter lim="800000"/>
            <a:headEnd/>
            <a:tailEnd/>
          </a:ln>
        </p:spPr>
        <p:txBody>
          <a:bodyPr/>
          <a:lstStyle/>
          <a:p>
            <a:fld id="{B4372590-2384-4449-BB6A-3212D7000B9F}" type="datetime1">
              <a:rPr lang="it-IT" altLang="it-IT" smtClean="0">
                <a:ea typeface="ＭＳ Ｐゴシック" pitchFamily="34" charset="-128"/>
              </a:rPr>
              <a:pPr/>
              <a:t>25/09/2018</a:t>
            </a:fld>
            <a:endParaRPr lang="it-IT" altLang="it-IT">
              <a:ea typeface="ＭＳ Ｐゴシック" pitchFamily="34" charset="-128"/>
            </a:endParaRPr>
          </a:p>
        </p:txBody>
      </p:sp>
      <p:sp>
        <p:nvSpPr>
          <p:cNvPr id="6149" name="Segnaposto piè di pagina 4"/>
          <p:cNvSpPr>
            <a:spLocks noGrp="1"/>
          </p:cNvSpPr>
          <p:nvPr>
            <p:ph type="ftr" sz="quarter" idx="11"/>
          </p:nvPr>
        </p:nvSpPr>
        <p:spPr>
          <a:noFill/>
          <a:ln>
            <a:miter lim="800000"/>
            <a:headEnd/>
            <a:tailEnd/>
          </a:ln>
        </p:spPr>
        <p:txBody>
          <a:bodyPr/>
          <a:lstStyle/>
          <a:p>
            <a:r>
              <a:rPr lang="en-US" b="1" dirty="0"/>
              <a:t>Models of taxation: the VAT system</a:t>
            </a:r>
            <a:endParaRPr lang="it-IT" altLang="it-IT" dirty="0">
              <a:ea typeface="ＭＳ Ｐゴシック" pitchFamily="34" charset="-128"/>
            </a:endParaRPr>
          </a:p>
        </p:txBody>
      </p:sp>
      <p:sp>
        <p:nvSpPr>
          <p:cNvPr id="6150" name="Segnaposto numero diapositiva 5"/>
          <p:cNvSpPr>
            <a:spLocks noGrp="1"/>
          </p:cNvSpPr>
          <p:nvPr>
            <p:ph type="sldNum" sz="quarter" idx="12"/>
          </p:nvPr>
        </p:nvSpPr>
        <p:spPr>
          <a:noFill/>
          <a:ln>
            <a:miter lim="800000"/>
            <a:headEnd/>
            <a:tailEnd/>
          </a:ln>
        </p:spPr>
        <p:txBody>
          <a:bodyPr/>
          <a:lstStyle/>
          <a:p>
            <a:r>
              <a:rPr lang="it-IT" altLang="it-IT"/>
              <a:t>Pagina </a:t>
            </a:r>
            <a:fld id="{FE47938D-BDC6-4B7C-8D5E-ADFF1C0FD4DC}" type="slidenum">
              <a:rPr lang="it-IT" altLang="it-IT"/>
              <a:pPr/>
              <a:t>15</a:t>
            </a:fld>
            <a:endParaRPr lang="it-IT" altLang="it-IT"/>
          </a:p>
        </p:txBody>
      </p:sp>
      <p:sp>
        <p:nvSpPr>
          <p:cNvPr id="7" name="Freccia in giù 6"/>
          <p:cNvSpPr/>
          <p:nvPr/>
        </p:nvSpPr>
        <p:spPr bwMode="auto">
          <a:xfrm>
            <a:off x="4355976" y="4221088"/>
            <a:ext cx="648072" cy="978408"/>
          </a:xfrm>
          <a:prstGeom prst="downArrow">
            <a:avLst>
              <a:gd name="adj1" fmla="val 50000"/>
              <a:gd name="adj2" fmla="val 66126"/>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charset="0"/>
              <a:ea typeface="ＭＳ Ｐゴシック" pitchFamily="1" charset="-128"/>
            </a:endParaRPr>
          </a:p>
        </p:txBody>
      </p:sp>
      <p:sp>
        <p:nvSpPr>
          <p:cNvPr id="8" name="Freccia in giù 7"/>
          <p:cNvSpPr/>
          <p:nvPr/>
        </p:nvSpPr>
        <p:spPr bwMode="auto">
          <a:xfrm>
            <a:off x="4860032" y="4149080"/>
            <a:ext cx="484632" cy="720080"/>
          </a:xfrm>
          <a:prstGeom prst="downArrow">
            <a:avLst>
              <a:gd name="adj1" fmla="val 100000"/>
              <a:gd name="adj2" fmla="val 59676"/>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charset="0"/>
              <a:ea typeface="ＭＳ Ｐゴシック" pitchFamily="1" charset="-128"/>
            </a:endParaRPr>
          </a:p>
        </p:txBody>
      </p:sp>
      <p:cxnSp>
        <p:nvCxnSpPr>
          <p:cNvPr id="10" name="Connettore 2 9"/>
          <p:cNvCxnSpPr/>
          <p:nvPr/>
        </p:nvCxnSpPr>
        <p:spPr bwMode="auto">
          <a:xfrm>
            <a:off x="5220072" y="4221088"/>
            <a:ext cx="914400" cy="914400"/>
          </a:xfrm>
          <a:prstGeom prst="straightConnector1">
            <a:avLst/>
          </a:prstGeom>
          <a:noFill/>
          <a:ln>
            <a:noFill/>
            <a:tailEnd type="arrow"/>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sp>
        <p:nvSpPr>
          <p:cNvPr id="11" name="Freccia in giù 10"/>
          <p:cNvSpPr/>
          <p:nvPr/>
        </p:nvSpPr>
        <p:spPr bwMode="auto">
          <a:xfrm>
            <a:off x="4716016" y="4149080"/>
            <a:ext cx="484632" cy="978408"/>
          </a:xfrm>
          <a:prstGeom prst="downArrow">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charset="0"/>
              <a:ea typeface="ＭＳ Ｐゴシック" pitchFamily="1" charset="-12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noChangeArrowheads="1"/>
          </p:cNvSpPr>
          <p:nvPr>
            <p:ph type="title"/>
          </p:nvPr>
        </p:nvSpPr>
        <p:spPr>
          <a:xfrm>
            <a:off x="1116013" y="409575"/>
            <a:ext cx="7559675" cy="643161"/>
          </a:xfrm>
        </p:spPr>
        <p:txBody>
          <a:bodyPr/>
          <a:lstStyle/>
          <a:p>
            <a:pPr algn="just"/>
            <a:r>
              <a:rPr lang="en-US" sz="1800" dirty="0">
                <a:latin typeface="Times New Roman" pitchFamily="18" charset="0"/>
                <a:cs typeface="Times New Roman" pitchFamily="18" charset="0"/>
              </a:rPr>
              <a:t>The harmonization of VAT in the European legal system – the first period.</a:t>
            </a:r>
          </a:p>
        </p:txBody>
      </p:sp>
      <p:sp>
        <p:nvSpPr>
          <p:cNvPr id="6147" name="Segnaposto contenuto 2"/>
          <p:cNvSpPr>
            <a:spLocks noGrp="1" noChangeArrowheads="1"/>
          </p:cNvSpPr>
          <p:nvPr>
            <p:ph idx="1"/>
          </p:nvPr>
        </p:nvSpPr>
        <p:spPr>
          <a:xfrm>
            <a:off x="1115616" y="1268760"/>
            <a:ext cx="7559675" cy="4670425"/>
          </a:xfrm>
        </p:spPr>
        <p:txBody>
          <a:bodyPr/>
          <a:lstStyle/>
          <a:p>
            <a:pPr algn="just"/>
            <a:endParaRPr lang="en-US" sz="1400" dirty="0"/>
          </a:p>
          <a:p>
            <a:pPr algn="just"/>
            <a:endParaRPr lang="en-US" sz="1400" b="1" dirty="0">
              <a:latin typeface="Times New Roman" pitchFamily="18" charset="0"/>
              <a:cs typeface="Times New Roman" pitchFamily="18" charset="0"/>
            </a:endParaRP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A decisive contribution to the harmonization of the laws of value added in the Member State has been done through </a:t>
            </a:r>
            <a:r>
              <a:rPr lang="en-US" sz="1400" b="1" dirty="0">
                <a:latin typeface="Times New Roman" pitchFamily="18" charset="0"/>
                <a:cs typeface="Times New Roman" pitchFamily="18" charset="0"/>
              </a:rPr>
              <a:t>the enactment of the Sixth Directive of 5/17/1977</a:t>
            </a:r>
            <a:r>
              <a:rPr lang="en-US" sz="1400" dirty="0">
                <a:latin typeface="Times New Roman" pitchFamily="18" charset="0"/>
                <a:cs typeface="Times New Roman" pitchFamily="18" charset="0"/>
              </a:rPr>
              <a:t>, which </a:t>
            </a:r>
            <a:r>
              <a:rPr lang="en-US" sz="1400" b="1" dirty="0">
                <a:latin typeface="Times New Roman" pitchFamily="18" charset="0"/>
                <a:cs typeface="Times New Roman" pitchFamily="18" charset="0"/>
              </a:rPr>
              <a:t>provides a detailed guidance on the formation of an uniform tax base. </a:t>
            </a:r>
          </a:p>
          <a:p>
            <a:pPr algn="just"/>
            <a:endParaRPr lang="en-US" sz="1400" dirty="0">
              <a:latin typeface="Times New Roman" pitchFamily="18" charset="0"/>
              <a:cs typeface="Times New Roman" pitchFamily="18" charset="0"/>
            </a:endParaRP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Subsequencely other Directives have been formulated that have clarified the scope of the tax:</a:t>
            </a:r>
          </a:p>
          <a:p>
            <a:pPr algn="just"/>
            <a:endParaRPr lang="en-US" sz="1400" dirty="0">
              <a:latin typeface="Times New Roman" pitchFamily="18" charset="0"/>
              <a:cs typeface="Times New Roman" pitchFamily="18" charset="0"/>
            </a:endParaRPr>
          </a:p>
          <a:p>
            <a:pPr lvl="1" algn="just">
              <a:buFont typeface="Wingdings" pitchFamily="2" charset="2"/>
              <a:buChar char="Ø"/>
            </a:pPr>
            <a:r>
              <a:rPr lang="en-US" sz="1400" dirty="0">
                <a:latin typeface="Times New Roman" pitchFamily="18" charset="0"/>
                <a:cs typeface="Times New Roman" pitchFamily="18" charset="0"/>
              </a:rPr>
              <a:t>The Eighth Directive of 12/06/1979 no. 79/1072/EEC;</a:t>
            </a:r>
          </a:p>
          <a:p>
            <a:pPr lvl="1" algn="just">
              <a:buFont typeface="Wingdings" pitchFamily="2" charset="2"/>
              <a:buChar char="Ø"/>
            </a:pPr>
            <a:endParaRPr lang="en-US" sz="1400" dirty="0">
              <a:latin typeface="Times New Roman" pitchFamily="18" charset="0"/>
              <a:cs typeface="Times New Roman" pitchFamily="18" charset="0"/>
            </a:endParaRPr>
          </a:p>
          <a:p>
            <a:pPr lvl="1" algn="just">
              <a:buFont typeface="Wingdings" pitchFamily="2" charset="2"/>
              <a:buChar char="Ø"/>
            </a:pPr>
            <a:r>
              <a:rPr lang="en-US" sz="1400" dirty="0">
                <a:latin typeface="Times New Roman" pitchFamily="18" charset="0"/>
                <a:cs typeface="Times New Roman" pitchFamily="18" charset="0"/>
              </a:rPr>
              <a:t>The Thirteenth Directive of 11/17/1986 no. 86/560/EEC. </a:t>
            </a:r>
          </a:p>
          <a:p>
            <a:pPr lvl="1" algn="just">
              <a:buFont typeface="+mj-lt"/>
              <a:buAutoNum type="arabicPeriod"/>
            </a:pPr>
            <a:endParaRPr lang="en-US" sz="1400" dirty="0">
              <a:latin typeface="Times New Roman" pitchFamily="18" charset="0"/>
              <a:cs typeface="Times New Roman" pitchFamily="18" charset="0"/>
            </a:endParaRPr>
          </a:p>
          <a:p>
            <a:pPr lvl="1" algn="just">
              <a:buFont typeface="+mj-lt"/>
              <a:buAutoNum type="arabicPeriod"/>
            </a:pPr>
            <a:endParaRPr lang="en-US" sz="1400" dirty="0">
              <a:latin typeface="Times New Roman" pitchFamily="18" charset="0"/>
              <a:cs typeface="Times New Roman" pitchFamily="18" charset="0"/>
            </a:endParaRPr>
          </a:p>
          <a:p>
            <a:pPr lvl="2" algn="just">
              <a:buNone/>
            </a:pPr>
            <a:endParaRPr lang="en-US" sz="1400" dirty="0">
              <a:latin typeface="Times New Roman" pitchFamily="18" charset="0"/>
              <a:cs typeface="Times New Roman" pitchFamily="18" charset="0"/>
            </a:endParaRPr>
          </a:p>
          <a:p>
            <a:pPr lvl="2" algn="just">
              <a:buNone/>
            </a:pPr>
            <a:endParaRPr lang="en-US" sz="1400" dirty="0">
              <a:latin typeface="Times New Roman" pitchFamily="18" charset="0"/>
              <a:cs typeface="Times New Roman" pitchFamily="18" charset="0"/>
            </a:endParaRPr>
          </a:p>
          <a:p>
            <a:pPr lvl="2" algn="just">
              <a:buFont typeface="Wingdings" pitchFamily="2" charset="2"/>
              <a:buChar char="Ø"/>
            </a:pPr>
            <a:endParaRPr lang="en-US" sz="1400" dirty="0">
              <a:latin typeface="Times New Roman" pitchFamily="18" charset="0"/>
              <a:cs typeface="Times New Roman" pitchFamily="18" charset="0"/>
            </a:endParaRPr>
          </a:p>
          <a:p>
            <a:pPr lvl="2" algn="just">
              <a:buFont typeface="Wingdings" pitchFamily="2" charset="2"/>
              <a:buChar char="Ø"/>
            </a:pPr>
            <a:endParaRPr lang="en-US" sz="1400" dirty="0">
              <a:latin typeface="Times New Roman" pitchFamily="18" charset="0"/>
              <a:cs typeface="Times New Roman" pitchFamily="18" charset="0"/>
            </a:endParaRPr>
          </a:p>
          <a:p>
            <a:pPr algn="just"/>
            <a:endParaRPr lang="en-US" sz="1400" dirty="0">
              <a:latin typeface="Times New Roman" pitchFamily="18" charset="0"/>
              <a:cs typeface="Times New Roman" pitchFamily="18" charset="0"/>
            </a:endParaRPr>
          </a:p>
          <a:p>
            <a:pPr algn="just"/>
            <a:endParaRPr lang="en-US" sz="1400" dirty="0">
              <a:latin typeface="Times New Roman" pitchFamily="18" charset="0"/>
              <a:cs typeface="Times New Roman" pitchFamily="18" charset="0"/>
            </a:endParaRPr>
          </a:p>
        </p:txBody>
      </p:sp>
      <p:sp>
        <p:nvSpPr>
          <p:cNvPr id="6148" name="Segnaposto data 3"/>
          <p:cNvSpPr>
            <a:spLocks noGrp="1"/>
          </p:cNvSpPr>
          <p:nvPr>
            <p:ph type="dt" sz="quarter" idx="10"/>
          </p:nvPr>
        </p:nvSpPr>
        <p:spPr>
          <a:noFill/>
          <a:ln>
            <a:miter lim="800000"/>
            <a:headEnd/>
            <a:tailEnd/>
          </a:ln>
        </p:spPr>
        <p:txBody>
          <a:bodyPr/>
          <a:lstStyle/>
          <a:p>
            <a:fld id="{B4372590-2384-4449-BB6A-3212D7000B9F}" type="datetime1">
              <a:rPr lang="it-IT" altLang="it-IT" smtClean="0">
                <a:ea typeface="ＭＳ Ｐゴシック" pitchFamily="34" charset="-128"/>
              </a:rPr>
              <a:pPr/>
              <a:t>25/09/2018</a:t>
            </a:fld>
            <a:endParaRPr lang="it-IT" altLang="it-IT">
              <a:ea typeface="ＭＳ Ｐゴシック" pitchFamily="34" charset="-128"/>
            </a:endParaRPr>
          </a:p>
        </p:txBody>
      </p:sp>
      <p:sp>
        <p:nvSpPr>
          <p:cNvPr id="6149" name="Segnaposto piè di pagina 4"/>
          <p:cNvSpPr>
            <a:spLocks noGrp="1"/>
          </p:cNvSpPr>
          <p:nvPr>
            <p:ph type="ftr" sz="quarter" idx="11"/>
          </p:nvPr>
        </p:nvSpPr>
        <p:spPr>
          <a:noFill/>
          <a:ln>
            <a:miter lim="800000"/>
            <a:headEnd/>
            <a:tailEnd/>
          </a:ln>
        </p:spPr>
        <p:txBody>
          <a:bodyPr/>
          <a:lstStyle/>
          <a:p>
            <a:r>
              <a:rPr lang="en-US" b="1" dirty="0"/>
              <a:t>Models of taxation: the VAT system</a:t>
            </a:r>
            <a:endParaRPr lang="it-IT" altLang="it-IT" dirty="0">
              <a:ea typeface="ＭＳ Ｐゴシック" pitchFamily="34" charset="-128"/>
            </a:endParaRPr>
          </a:p>
        </p:txBody>
      </p:sp>
      <p:sp>
        <p:nvSpPr>
          <p:cNvPr id="6150" name="Segnaposto numero diapositiva 5"/>
          <p:cNvSpPr>
            <a:spLocks noGrp="1"/>
          </p:cNvSpPr>
          <p:nvPr>
            <p:ph type="sldNum" sz="quarter" idx="12"/>
          </p:nvPr>
        </p:nvSpPr>
        <p:spPr>
          <a:noFill/>
          <a:ln>
            <a:miter lim="800000"/>
            <a:headEnd/>
            <a:tailEnd/>
          </a:ln>
        </p:spPr>
        <p:txBody>
          <a:bodyPr/>
          <a:lstStyle/>
          <a:p>
            <a:r>
              <a:rPr lang="it-IT" altLang="it-IT"/>
              <a:t>Pagina </a:t>
            </a:r>
            <a:fld id="{FE47938D-BDC6-4B7C-8D5E-ADFF1C0FD4DC}" type="slidenum">
              <a:rPr lang="it-IT" altLang="it-IT"/>
              <a:pPr/>
              <a:t>16</a:t>
            </a:fld>
            <a:endParaRPr lang="it-IT" altLang="it-IT"/>
          </a:p>
        </p:txBody>
      </p:sp>
      <p:sp>
        <p:nvSpPr>
          <p:cNvPr id="7" name="Freccia in giù 6"/>
          <p:cNvSpPr/>
          <p:nvPr/>
        </p:nvSpPr>
        <p:spPr bwMode="auto">
          <a:xfrm>
            <a:off x="4355976" y="4221088"/>
            <a:ext cx="648072" cy="978408"/>
          </a:xfrm>
          <a:prstGeom prst="downArrow">
            <a:avLst>
              <a:gd name="adj1" fmla="val 50000"/>
              <a:gd name="adj2" fmla="val 66126"/>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charset="0"/>
              <a:ea typeface="ＭＳ Ｐゴシック" pitchFamily="1" charset="-128"/>
            </a:endParaRPr>
          </a:p>
        </p:txBody>
      </p:sp>
      <p:sp>
        <p:nvSpPr>
          <p:cNvPr id="8" name="Freccia in giù 7"/>
          <p:cNvSpPr/>
          <p:nvPr/>
        </p:nvSpPr>
        <p:spPr bwMode="auto">
          <a:xfrm>
            <a:off x="4860032" y="4149080"/>
            <a:ext cx="484632" cy="720080"/>
          </a:xfrm>
          <a:prstGeom prst="downArrow">
            <a:avLst>
              <a:gd name="adj1" fmla="val 100000"/>
              <a:gd name="adj2" fmla="val 59676"/>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charset="0"/>
              <a:ea typeface="ＭＳ Ｐゴシック" pitchFamily="1" charset="-128"/>
            </a:endParaRPr>
          </a:p>
        </p:txBody>
      </p:sp>
      <p:cxnSp>
        <p:nvCxnSpPr>
          <p:cNvPr id="10" name="Connettore 2 9"/>
          <p:cNvCxnSpPr/>
          <p:nvPr/>
        </p:nvCxnSpPr>
        <p:spPr bwMode="auto">
          <a:xfrm>
            <a:off x="5220072" y="4221088"/>
            <a:ext cx="914400" cy="914400"/>
          </a:xfrm>
          <a:prstGeom prst="straightConnector1">
            <a:avLst/>
          </a:prstGeom>
          <a:noFill/>
          <a:ln>
            <a:noFill/>
            <a:tailEnd type="arrow"/>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sp>
        <p:nvSpPr>
          <p:cNvPr id="11" name="Freccia in giù 10"/>
          <p:cNvSpPr/>
          <p:nvPr/>
        </p:nvSpPr>
        <p:spPr bwMode="auto">
          <a:xfrm>
            <a:off x="4716016" y="4149080"/>
            <a:ext cx="484632" cy="978408"/>
          </a:xfrm>
          <a:prstGeom prst="downArrow">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charset="0"/>
              <a:ea typeface="ＭＳ Ｐゴシック" pitchFamily="1" charset="-12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noChangeArrowheads="1"/>
          </p:cNvSpPr>
          <p:nvPr>
            <p:ph type="title"/>
          </p:nvPr>
        </p:nvSpPr>
        <p:spPr>
          <a:xfrm>
            <a:off x="1116013" y="409575"/>
            <a:ext cx="7559675" cy="643161"/>
          </a:xfrm>
        </p:spPr>
        <p:txBody>
          <a:bodyPr/>
          <a:lstStyle/>
          <a:p>
            <a:pPr algn="just"/>
            <a:r>
              <a:rPr lang="en-US" sz="1800" dirty="0">
                <a:latin typeface="Times New Roman" pitchFamily="18" charset="0"/>
                <a:cs typeface="Times New Roman" pitchFamily="18" charset="0"/>
              </a:rPr>
              <a:t>The harmonization of VAT in the European legal system – the second period.</a:t>
            </a:r>
          </a:p>
        </p:txBody>
      </p:sp>
      <p:sp>
        <p:nvSpPr>
          <p:cNvPr id="6147" name="Segnaposto contenuto 2"/>
          <p:cNvSpPr>
            <a:spLocks noGrp="1" noChangeArrowheads="1"/>
          </p:cNvSpPr>
          <p:nvPr>
            <p:ph idx="1"/>
          </p:nvPr>
        </p:nvSpPr>
        <p:spPr>
          <a:xfrm>
            <a:off x="1115616" y="1268760"/>
            <a:ext cx="7559675" cy="4670425"/>
          </a:xfrm>
        </p:spPr>
        <p:txBody>
          <a:bodyPr/>
          <a:lstStyle/>
          <a:p>
            <a:pPr algn="just"/>
            <a:endParaRPr lang="en-US" sz="1400" dirty="0"/>
          </a:p>
          <a:p>
            <a:pPr algn="just"/>
            <a:endParaRPr lang="en-US" sz="1400" b="1" dirty="0">
              <a:latin typeface="Times New Roman" pitchFamily="18" charset="0"/>
              <a:cs typeface="Times New Roman" pitchFamily="18" charset="0"/>
            </a:endParaRP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This period is characterized by the </a:t>
            </a:r>
            <a:r>
              <a:rPr lang="en-US" sz="1400" b="1" dirty="0">
                <a:latin typeface="Times New Roman" pitchFamily="18" charset="0"/>
                <a:cs typeface="Times New Roman" pitchFamily="18" charset="0"/>
              </a:rPr>
              <a:t>abolition of fiscal frontiers</a:t>
            </a:r>
            <a:r>
              <a:rPr lang="en-US" sz="1400" dirty="0">
                <a:latin typeface="Times New Roman" pitchFamily="18" charset="0"/>
                <a:cs typeface="Times New Roman" pitchFamily="18" charset="0"/>
              </a:rPr>
              <a:t>, as a stage of completion of the European Common Market, and involves for VAT purposes the intervention on the rates and on the tax base in order to establish uniform rules in the Member State and to facilitate the intra Community trade (Directive no. 92/77/EEC and The Directive no. 95/7/EC).</a:t>
            </a:r>
          </a:p>
          <a:p>
            <a:pPr algn="just"/>
            <a:endParaRPr lang="en-US" sz="1400" dirty="0">
              <a:latin typeface="Times New Roman" pitchFamily="18" charset="0"/>
              <a:cs typeface="Times New Roman" pitchFamily="18" charset="0"/>
            </a:endParaRP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It is further confirmed the validity of the so - called “</a:t>
            </a:r>
            <a:r>
              <a:rPr lang="en-US" sz="1400" i="1" dirty="0">
                <a:latin typeface="Times New Roman" pitchFamily="18" charset="0"/>
                <a:cs typeface="Times New Roman" pitchFamily="18" charset="0"/>
              </a:rPr>
              <a:t>VAT transitory regime</a:t>
            </a:r>
            <a:r>
              <a:rPr lang="en-US" sz="1400" dirty="0">
                <a:latin typeface="Times New Roman" pitchFamily="18" charset="0"/>
                <a:cs typeface="Times New Roman" pitchFamily="18" charset="0"/>
              </a:rPr>
              <a:t>”, which provides for a taxation in the State of destination of economic transactions and trade, as this discipline was considered easier to run than the so - called definitive scheme (taxation in the State of origin).</a:t>
            </a:r>
          </a:p>
          <a:p>
            <a:pPr algn="just"/>
            <a:endParaRPr lang="en-US" sz="1400" dirty="0">
              <a:latin typeface="Times New Roman" pitchFamily="18" charset="0"/>
              <a:cs typeface="Times New Roman" pitchFamily="18" charset="0"/>
            </a:endParaRPr>
          </a:p>
          <a:p>
            <a:pPr algn="just"/>
            <a:endParaRPr lang="en-US" sz="1400" dirty="0">
              <a:latin typeface="Times New Roman" pitchFamily="18" charset="0"/>
              <a:cs typeface="Times New Roman" pitchFamily="18" charset="0"/>
            </a:endParaRPr>
          </a:p>
          <a:p>
            <a:pPr lvl="1" algn="just">
              <a:buFont typeface="+mj-lt"/>
              <a:buAutoNum type="arabicPeriod"/>
            </a:pPr>
            <a:endParaRPr lang="en-US" sz="1400" dirty="0">
              <a:latin typeface="Times New Roman" pitchFamily="18" charset="0"/>
              <a:cs typeface="Times New Roman" pitchFamily="18" charset="0"/>
            </a:endParaRPr>
          </a:p>
          <a:p>
            <a:pPr lvl="1" algn="just">
              <a:buFont typeface="+mj-lt"/>
              <a:buAutoNum type="arabicPeriod"/>
            </a:pPr>
            <a:endParaRPr lang="en-US" sz="1000" dirty="0">
              <a:latin typeface="Times New Roman" pitchFamily="18" charset="0"/>
              <a:cs typeface="Times New Roman" pitchFamily="18" charset="0"/>
            </a:endParaRPr>
          </a:p>
          <a:p>
            <a:pPr lvl="2" algn="just">
              <a:buNone/>
            </a:pPr>
            <a:endParaRPr lang="en-US" sz="1400" dirty="0">
              <a:latin typeface="Times New Roman" pitchFamily="18" charset="0"/>
              <a:cs typeface="Times New Roman" pitchFamily="18" charset="0"/>
            </a:endParaRPr>
          </a:p>
          <a:p>
            <a:pPr lvl="2" algn="just">
              <a:buNone/>
            </a:pPr>
            <a:endParaRPr lang="en-US" sz="1400" dirty="0">
              <a:latin typeface="Times New Roman" pitchFamily="18" charset="0"/>
              <a:cs typeface="Times New Roman" pitchFamily="18" charset="0"/>
            </a:endParaRPr>
          </a:p>
          <a:p>
            <a:pPr lvl="2" algn="just">
              <a:buFont typeface="Wingdings" pitchFamily="2" charset="2"/>
              <a:buChar char="Ø"/>
            </a:pPr>
            <a:endParaRPr lang="en-US" sz="1400" dirty="0">
              <a:latin typeface="Times New Roman" pitchFamily="18" charset="0"/>
              <a:cs typeface="Times New Roman" pitchFamily="18" charset="0"/>
            </a:endParaRPr>
          </a:p>
          <a:p>
            <a:pPr lvl="2" algn="just">
              <a:buFont typeface="Wingdings" pitchFamily="2" charset="2"/>
              <a:buChar char="Ø"/>
            </a:pPr>
            <a:endParaRPr lang="en-US" sz="1400" dirty="0">
              <a:latin typeface="Times New Roman" pitchFamily="18" charset="0"/>
              <a:cs typeface="Times New Roman" pitchFamily="18" charset="0"/>
            </a:endParaRPr>
          </a:p>
          <a:p>
            <a:pPr algn="just"/>
            <a:endParaRPr lang="en-US" sz="1400" dirty="0">
              <a:latin typeface="Times New Roman" pitchFamily="18" charset="0"/>
              <a:cs typeface="Times New Roman" pitchFamily="18" charset="0"/>
            </a:endParaRPr>
          </a:p>
          <a:p>
            <a:pPr algn="just"/>
            <a:endParaRPr lang="en-US" sz="1400" dirty="0">
              <a:latin typeface="Times New Roman" pitchFamily="18" charset="0"/>
              <a:cs typeface="Times New Roman" pitchFamily="18" charset="0"/>
            </a:endParaRPr>
          </a:p>
        </p:txBody>
      </p:sp>
      <p:sp>
        <p:nvSpPr>
          <p:cNvPr id="6148" name="Segnaposto data 3"/>
          <p:cNvSpPr>
            <a:spLocks noGrp="1"/>
          </p:cNvSpPr>
          <p:nvPr>
            <p:ph type="dt" sz="quarter" idx="10"/>
          </p:nvPr>
        </p:nvSpPr>
        <p:spPr>
          <a:noFill/>
          <a:ln>
            <a:miter lim="800000"/>
            <a:headEnd/>
            <a:tailEnd/>
          </a:ln>
        </p:spPr>
        <p:txBody>
          <a:bodyPr/>
          <a:lstStyle/>
          <a:p>
            <a:fld id="{B4372590-2384-4449-BB6A-3212D7000B9F}" type="datetime1">
              <a:rPr lang="it-IT" altLang="it-IT" smtClean="0">
                <a:ea typeface="ＭＳ Ｐゴシック" pitchFamily="34" charset="-128"/>
              </a:rPr>
              <a:pPr/>
              <a:t>25/09/2018</a:t>
            </a:fld>
            <a:endParaRPr lang="it-IT" altLang="it-IT">
              <a:ea typeface="ＭＳ Ｐゴシック" pitchFamily="34" charset="-128"/>
            </a:endParaRPr>
          </a:p>
        </p:txBody>
      </p:sp>
      <p:sp>
        <p:nvSpPr>
          <p:cNvPr id="6149" name="Segnaposto piè di pagina 4"/>
          <p:cNvSpPr>
            <a:spLocks noGrp="1"/>
          </p:cNvSpPr>
          <p:nvPr>
            <p:ph type="ftr" sz="quarter" idx="11"/>
          </p:nvPr>
        </p:nvSpPr>
        <p:spPr>
          <a:noFill/>
          <a:ln>
            <a:miter lim="800000"/>
            <a:headEnd/>
            <a:tailEnd/>
          </a:ln>
        </p:spPr>
        <p:txBody>
          <a:bodyPr/>
          <a:lstStyle/>
          <a:p>
            <a:r>
              <a:rPr lang="en-US" b="1" dirty="0"/>
              <a:t>Models of taxation: the VAT system</a:t>
            </a:r>
            <a:endParaRPr lang="it-IT" altLang="it-IT" dirty="0">
              <a:ea typeface="ＭＳ Ｐゴシック" pitchFamily="34" charset="-128"/>
            </a:endParaRPr>
          </a:p>
        </p:txBody>
      </p:sp>
      <p:sp>
        <p:nvSpPr>
          <p:cNvPr id="6150" name="Segnaposto numero diapositiva 5"/>
          <p:cNvSpPr>
            <a:spLocks noGrp="1"/>
          </p:cNvSpPr>
          <p:nvPr>
            <p:ph type="sldNum" sz="quarter" idx="12"/>
          </p:nvPr>
        </p:nvSpPr>
        <p:spPr>
          <a:noFill/>
          <a:ln>
            <a:miter lim="800000"/>
            <a:headEnd/>
            <a:tailEnd/>
          </a:ln>
        </p:spPr>
        <p:txBody>
          <a:bodyPr/>
          <a:lstStyle/>
          <a:p>
            <a:r>
              <a:rPr lang="it-IT" altLang="it-IT"/>
              <a:t>Pagina </a:t>
            </a:r>
            <a:fld id="{FE47938D-BDC6-4B7C-8D5E-ADFF1C0FD4DC}" type="slidenum">
              <a:rPr lang="it-IT" altLang="it-IT"/>
              <a:pPr/>
              <a:t>17</a:t>
            </a:fld>
            <a:endParaRPr lang="it-IT" altLang="it-IT"/>
          </a:p>
        </p:txBody>
      </p:sp>
      <p:sp>
        <p:nvSpPr>
          <p:cNvPr id="7" name="Freccia in giù 6"/>
          <p:cNvSpPr/>
          <p:nvPr/>
        </p:nvSpPr>
        <p:spPr bwMode="auto">
          <a:xfrm>
            <a:off x="4355976" y="4221088"/>
            <a:ext cx="648072" cy="978408"/>
          </a:xfrm>
          <a:prstGeom prst="downArrow">
            <a:avLst>
              <a:gd name="adj1" fmla="val 50000"/>
              <a:gd name="adj2" fmla="val 66126"/>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charset="0"/>
              <a:ea typeface="ＭＳ Ｐゴシック" pitchFamily="1" charset="-128"/>
            </a:endParaRPr>
          </a:p>
        </p:txBody>
      </p:sp>
      <p:sp>
        <p:nvSpPr>
          <p:cNvPr id="8" name="Freccia in giù 7"/>
          <p:cNvSpPr/>
          <p:nvPr/>
        </p:nvSpPr>
        <p:spPr bwMode="auto">
          <a:xfrm>
            <a:off x="4860032" y="4149080"/>
            <a:ext cx="484632" cy="720080"/>
          </a:xfrm>
          <a:prstGeom prst="downArrow">
            <a:avLst>
              <a:gd name="adj1" fmla="val 100000"/>
              <a:gd name="adj2" fmla="val 59676"/>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charset="0"/>
              <a:ea typeface="ＭＳ Ｐゴシック" pitchFamily="1" charset="-128"/>
            </a:endParaRPr>
          </a:p>
        </p:txBody>
      </p:sp>
      <p:cxnSp>
        <p:nvCxnSpPr>
          <p:cNvPr id="10" name="Connettore 2 9"/>
          <p:cNvCxnSpPr/>
          <p:nvPr/>
        </p:nvCxnSpPr>
        <p:spPr bwMode="auto">
          <a:xfrm>
            <a:off x="5220072" y="4221088"/>
            <a:ext cx="914400" cy="914400"/>
          </a:xfrm>
          <a:prstGeom prst="straightConnector1">
            <a:avLst/>
          </a:prstGeom>
          <a:noFill/>
          <a:ln>
            <a:noFill/>
            <a:tailEnd type="arrow"/>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sp>
        <p:nvSpPr>
          <p:cNvPr id="11" name="Freccia in giù 10"/>
          <p:cNvSpPr/>
          <p:nvPr/>
        </p:nvSpPr>
        <p:spPr bwMode="auto">
          <a:xfrm>
            <a:off x="4716016" y="4149080"/>
            <a:ext cx="484632" cy="978408"/>
          </a:xfrm>
          <a:prstGeom prst="downArrow">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charset="0"/>
              <a:ea typeface="ＭＳ Ｐゴシック" pitchFamily="1" charset="-128"/>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noChangeArrowheads="1"/>
          </p:cNvSpPr>
          <p:nvPr>
            <p:ph type="title"/>
          </p:nvPr>
        </p:nvSpPr>
        <p:spPr>
          <a:xfrm>
            <a:off x="1116013" y="409575"/>
            <a:ext cx="7559675" cy="643161"/>
          </a:xfrm>
        </p:spPr>
        <p:txBody>
          <a:bodyPr/>
          <a:lstStyle/>
          <a:p>
            <a:pPr algn="just"/>
            <a:r>
              <a:rPr lang="en-US" sz="1800" dirty="0">
                <a:latin typeface="Times New Roman" pitchFamily="18" charset="0"/>
                <a:cs typeface="Times New Roman" pitchFamily="18" charset="0"/>
              </a:rPr>
              <a:t>The harmonization of VAT in the European legal system – the third period – intra Community trade</a:t>
            </a:r>
            <a:r>
              <a:rPr lang="en-US" sz="1800" dirty="0"/>
              <a:t>.</a:t>
            </a:r>
            <a:endParaRPr lang="en-US" sz="1800" dirty="0">
              <a:latin typeface="Times New Roman" pitchFamily="18" charset="0"/>
              <a:cs typeface="Times New Roman" pitchFamily="18" charset="0"/>
            </a:endParaRPr>
          </a:p>
        </p:txBody>
      </p:sp>
      <p:sp>
        <p:nvSpPr>
          <p:cNvPr id="6147" name="Segnaposto contenuto 2"/>
          <p:cNvSpPr>
            <a:spLocks noGrp="1" noChangeArrowheads="1"/>
          </p:cNvSpPr>
          <p:nvPr>
            <p:ph idx="1"/>
          </p:nvPr>
        </p:nvSpPr>
        <p:spPr>
          <a:xfrm>
            <a:off x="1115616" y="1268760"/>
            <a:ext cx="7559675" cy="4670425"/>
          </a:xfrm>
        </p:spPr>
        <p:txBody>
          <a:bodyPr/>
          <a:lstStyle/>
          <a:p>
            <a:pPr algn="just"/>
            <a:endParaRPr lang="en-US" sz="1400" dirty="0"/>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This phase of regulatory changes in VAT will progress since the adoption of the definitive system through the criterion for the taxation of intra Community trade in the State of origin. At this purpose, </a:t>
            </a:r>
            <a:r>
              <a:rPr lang="en-US" sz="1400" u="sng" dirty="0">
                <a:latin typeface="Times New Roman" pitchFamily="18" charset="0"/>
                <a:cs typeface="Times New Roman" pitchFamily="18" charset="0"/>
              </a:rPr>
              <a:t>it seems inevitable to undertake an overall rethinking of the mechanism of implementation of the tax</a:t>
            </a:r>
            <a:r>
              <a:rPr lang="en-US" sz="1400" dirty="0">
                <a:latin typeface="Times New Roman" pitchFamily="18" charset="0"/>
                <a:cs typeface="Times New Roman" pitchFamily="18" charset="0"/>
              </a:rPr>
              <a:t>, with particular regard to the discipline of transactions between residents of different Member State, being difficult to operate specifically on the text of existing legislation.</a:t>
            </a: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One of the aspects of greatest sensitivity of the VAT regulation </a:t>
            </a:r>
            <a:r>
              <a:rPr lang="en-US" sz="1400" u="sng" dirty="0">
                <a:latin typeface="Times New Roman" pitchFamily="18" charset="0"/>
                <a:cs typeface="Times New Roman" pitchFamily="18" charset="0"/>
              </a:rPr>
              <a:t>concerns the trade between person resident in different Member State</a:t>
            </a:r>
            <a:r>
              <a:rPr lang="en-US" sz="1400" dirty="0">
                <a:latin typeface="Times New Roman" pitchFamily="18" charset="0"/>
                <a:cs typeface="Times New Roman" pitchFamily="18" charset="0"/>
              </a:rPr>
              <a:t>, since it poses the problem of identifying the place where to tax the transaction.</a:t>
            </a:r>
          </a:p>
          <a:p>
            <a:pPr algn="just"/>
            <a:endParaRPr lang="en-US" sz="1400" dirty="0">
              <a:latin typeface="Times New Roman" pitchFamily="18" charset="0"/>
              <a:cs typeface="Times New Roman" pitchFamily="18" charset="0"/>
            </a:endParaRPr>
          </a:p>
          <a:p>
            <a:pPr algn="just"/>
            <a:r>
              <a:rPr lang="en-US" sz="1400" b="1" dirty="0">
                <a:latin typeface="Times New Roman" pitchFamily="18" charset="0"/>
                <a:cs typeface="Times New Roman" pitchFamily="18" charset="0"/>
              </a:rPr>
              <a:t>The goal of Vat system is the application of tax in the country of origin, but has not entered into force on.</a:t>
            </a: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So at the </a:t>
            </a:r>
            <a:r>
              <a:rPr lang="en-US" sz="1400" b="1" dirty="0">
                <a:latin typeface="Times New Roman" pitchFamily="18" charset="0"/>
                <a:cs typeface="Times New Roman" pitchFamily="18" charset="0"/>
              </a:rPr>
              <a:t>present stage it must apply the criterion of taxation in the State of destination</a:t>
            </a:r>
            <a:r>
              <a:rPr lang="en-US" sz="1400" dirty="0">
                <a:latin typeface="Times New Roman" pitchFamily="18" charset="0"/>
                <a:cs typeface="Times New Roman" pitchFamily="18" charset="0"/>
              </a:rPr>
              <a:t>, where it is verified the final consumption. </a:t>
            </a:r>
          </a:p>
          <a:p>
            <a:pPr algn="just"/>
            <a:endParaRPr lang="en-US" sz="1400" dirty="0">
              <a:latin typeface="Times New Roman" pitchFamily="18" charset="0"/>
              <a:cs typeface="Times New Roman" pitchFamily="18" charset="0"/>
            </a:endParaRPr>
          </a:p>
          <a:p>
            <a:pPr lvl="1" algn="just">
              <a:buFont typeface="+mj-lt"/>
              <a:buAutoNum type="arabicPeriod"/>
            </a:pPr>
            <a:endParaRPr lang="en-US" sz="1400" dirty="0">
              <a:latin typeface="Times New Roman" pitchFamily="18" charset="0"/>
              <a:cs typeface="Times New Roman" pitchFamily="18" charset="0"/>
            </a:endParaRPr>
          </a:p>
          <a:p>
            <a:pPr lvl="1" algn="just">
              <a:buFont typeface="+mj-lt"/>
              <a:buAutoNum type="arabicPeriod"/>
            </a:pPr>
            <a:endParaRPr lang="en-US" sz="1000" dirty="0">
              <a:latin typeface="Times New Roman" pitchFamily="18" charset="0"/>
              <a:cs typeface="Times New Roman" pitchFamily="18" charset="0"/>
            </a:endParaRPr>
          </a:p>
          <a:p>
            <a:pPr lvl="2" algn="just">
              <a:buNone/>
            </a:pPr>
            <a:endParaRPr lang="en-US" sz="1400" dirty="0">
              <a:latin typeface="Times New Roman" pitchFamily="18" charset="0"/>
              <a:cs typeface="Times New Roman" pitchFamily="18" charset="0"/>
            </a:endParaRPr>
          </a:p>
          <a:p>
            <a:pPr lvl="2" algn="just">
              <a:buNone/>
            </a:pPr>
            <a:endParaRPr lang="en-US" sz="1400" dirty="0">
              <a:latin typeface="Times New Roman" pitchFamily="18" charset="0"/>
              <a:cs typeface="Times New Roman" pitchFamily="18" charset="0"/>
            </a:endParaRPr>
          </a:p>
          <a:p>
            <a:pPr lvl="2" algn="just">
              <a:buFont typeface="Wingdings" pitchFamily="2" charset="2"/>
              <a:buChar char="Ø"/>
            </a:pPr>
            <a:endParaRPr lang="en-US" sz="1400" dirty="0">
              <a:latin typeface="Times New Roman" pitchFamily="18" charset="0"/>
              <a:cs typeface="Times New Roman" pitchFamily="18" charset="0"/>
            </a:endParaRPr>
          </a:p>
          <a:p>
            <a:pPr lvl="2" algn="just">
              <a:buFont typeface="Wingdings" pitchFamily="2" charset="2"/>
              <a:buChar char="Ø"/>
            </a:pPr>
            <a:endParaRPr lang="en-US" sz="1400" dirty="0">
              <a:latin typeface="Times New Roman" pitchFamily="18" charset="0"/>
              <a:cs typeface="Times New Roman" pitchFamily="18" charset="0"/>
            </a:endParaRPr>
          </a:p>
          <a:p>
            <a:pPr algn="just"/>
            <a:endParaRPr lang="en-US" sz="1400" dirty="0">
              <a:latin typeface="Times New Roman" pitchFamily="18" charset="0"/>
              <a:cs typeface="Times New Roman" pitchFamily="18" charset="0"/>
            </a:endParaRPr>
          </a:p>
          <a:p>
            <a:pPr algn="just"/>
            <a:endParaRPr lang="en-US" sz="1400" dirty="0">
              <a:latin typeface="Times New Roman" pitchFamily="18" charset="0"/>
              <a:cs typeface="Times New Roman" pitchFamily="18" charset="0"/>
            </a:endParaRPr>
          </a:p>
        </p:txBody>
      </p:sp>
      <p:sp>
        <p:nvSpPr>
          <p:cNvPr id="6148" name="Segnaposto data 3"/>
          <p:cNvSpPr>
            <a:spLocks noGrp="1"/>
          </p:cNvSpPr>
          <p:nvPr>
            <p:ph type="dt" sz="quarter" idx="10"/>
          </p:nvPr>
        </p:nvSpPr>
        <p:spPr>
          <a:noFill/>
          <a:ln>
            <a:miter lim="800000"/>
            <a:headEnd/>
            <a:tailEnd/>
          </a:ln>
        </p:spPr>
        <p:txBody>
          <a:bodyPr/>
          <a:lstStyle/>
          <a:p>
            <a:fld id="{B4372590-2384-4449-BB6A-3212D7000B9F}" type="datetime1">
              <a:rPr lang="it-IT" altLang="it-IT" smtClean="0">
                <a:ea typeface="ＭＳ Ｐゴシック" pitchFamily="34" charset="-128"/>
              </a:rPr>
              <a:pPr/>
              <a:t>25/09/2018</a:t>
            </a:fld>
            <a:endParaRPr lang="it-IT" altLang="it-IT">
              <a:ea typeface="ＭＳ Ｐゴシック" pitchFamily="34" charset="-128"/>
            </a:endParaRPr>
          </a:p>
        </p:txBody>
      </p:sp>
      <p:sp>
        <p:nvSpPr>
          <p:cNvPr id="6149" name="Segnaposto piè di pagina 4"/>
          <p:cNvSpPr>
            <a:spLocks noGrp="1"/>
          </p:cNvSpPr>
          <p:nvPr>
            <p:ph type="ftr" sz="quarter" idx="11"/>
          </p:nvPr>
        </p:nvSpPr>
        <p:spPr>
          <a:noFill/>
          <a:ln>
            <a:miter lim="800000"/>
            <a:headEnd/>
            <a:tailEnd/>
          </a:ln>
        </p:spPr>
        <p:txBody>
          <a:bodyPr/>
          <a:lstStyle/>
          <a:p>
            <a:r>
              <a:rPr lang="en-US" b="1" dirty="0"/>
              <a:t>Models of taxation: the VAT system</a:t>
            </a:r>
            <a:endParaRPr lang="it-IT" altLang="it-IT" dirty="0">
              <a:ea typeface="ＭＳ Ｐゴシック" pitchFamily="34" charset="-128"/>
            </a:endParaRPr>
          </a:p>
        </p:txBody>
      </p:sp>
      <p:sp>
        <p:nvSpPr>
          <p:cNvPr id="6150" name="Segnaposto numero diapositiva 5"/>
          <p:cNvSpPr>
            <a:spLocks noGrp="1"/>
          </p:cNvSpPr>
          <p:nvPr>
            <p:ph type="sldNum" sz="quarter" idx="12"/>
          </p:nvPr>
        </p:nvSpPr>
        <p:spPr>
          <a:noFill/>
          <a:ln>
            <a:miter lim="800000"/>
            <a:headEnd/>
            <a:tailEnd/>
          </a:ln>
        </p:spPr>
        <p:txBody>
          <a:bodyPr/>
          <a:lstStyle/>
          <a:p>
            <a:r>
              <a:rPr lang="it-IT" altLang="it-IT"/>
              <a:t>Pagina </a:t>
            </a:r>
            <a:fld id="{FE47938D-BDC6-4B7C-8D5E-ADFF1C0FD4DC}" type="slidenum">
              <a:rPr lang="it-IT" altLang="it-IT"/>
              <a:pPr/>
              <a:t>18</a:t>
            </a:fld>
            <a:endParaRPr lang="it-IT" altLang="it-IT"/>
          </a:p>
        </p:txBody>
      </p:sp>
      <p:sp>
        <p:nvSpPr>
          <p:cNvPr id="7" name="Freccia in giù 6"/>
          <p:cNvSpPr/>
          <p:nvPr/>
        </p:nvSpPr>
        <p:spPr bwMode="auto">
          <a:xfrm>
            <a:off x="4355976" y="4221088"/>
            <a:ext cx="648072" cy="978408"/>
          </a:xfrm>
          <a:prstGeom prst="downArrow">
            <a:avLst>
              <a:gd name="adj1" fmla="val 50000"/>
              <a:gd name="adj2" fmla="val 66126"/>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charset="0"/>
              <a:ea typeface="ＭＳ Ｐゴシック" pitchFamily="1" charset="-128"/>
            </a:endParaRPr>
          </a:p>
        </p:txBody>
      </p:sp>
      <p:sp>
        <p:nvSpPr>
          <p:cNvPr id="8" name="Freccia in giù 7"/>
          <p:cNvSpPr/>
          <p:nvPr/>
        </p:nvSpPr>
        <p:spPr bwMode="auto">
          <a:xfrm>
            <a:off x="4860032" y="4149080"/>
            <a:ext cx="484632" cy="720080"/>
          </a:xfrm>
          <a:prstGeom prst="downArrow">
            <a:avLst>
              <a:gd name="adj1" fmla="val 100000"/>
              <a:gd name="adj2" fmla="val 59676"/>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charset="0"/>
              <a:ea typeface="ＭＳ Ｐゴシック" pitchFamily="1" charset="-128"/>
            </a:endParaRPr>
          </a:p>
        </p:txBody>
      </p:sp>
      <p:cxnSp>
        <p:nvCxnSpPr>
          <p:cNvPr id="10" name="Connettore 2 9"/>
          <p:cNvCxnSpPr/>
          <p:nvPr/>
        </p:nvCxnSpPr>
        <p:spPr bwMode="auto">
          <a:xfrm>
            <a:off x="5220072" y="4221088"/>
            <a:ext cx="914400" cy="914400"/>
          </a:xfrm>
          <a:prstGeom prst="straightConnector1">
            <a:avLst/>
          </a:prstGeom>
          <a:noFill/>
          <a:ln>
            <a:noFill/>
            <a:tailEnd type="arrow"/>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sp>
        <p:nvSpPr>
          <p:cNvPr id="11" name="Freccia in giù 10"/>
          <p:cNvSpPr/>
          <p:nvPr/>
        </p:nvSpPr>
        <p:spPr bwMode="auto">
          <a:xfrm>
            <a:off x="4716016" y="4149080"/>
            <a:ext cx="484632" cy="978408"/>
          </a:xfrm>
          <a:prstGeom prst="downArrow">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charset="0"/>
              <a:ea typeface="ＭＳ Ｐゴシック" pitchFamily="1" charset="-128"/>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noChangeArrowheads="1"/>
          </p:cNvSpPr>
          <p:nvPr>
            <p:ph type="title"/>
          </p:nvPr>
        </p:nvSpPr>
        <p:spPr>
          <a:xfrm>
            <a:off x="1116013" y="409575"/>
            <a:ext cx="7559675" cy="643161"/>
          </a:xfrm>
        </p:spPr>
        <p:txBody>
          <a:bodyPr/>
          <a:lstStyle/>
          <a:p>
            <a:r>
              <a:rPr lang="en-US" sz="1800" dirty="0">
                <a:latin typeface="Times New Roman" pitchFamily="18" charset="0"/>
                <a:cs typeface="Times New Roman" pitchFamily="18" charset="0"/>
              </a:rPr>
              <a:t>The harmonization of VAT in the European legal system – the third period.</a:t>
            </a:r>
          </a:p>
        </p:txBody>
      </p:sp>
      <p:sp>
        <p:nvSpPr>
          <p:cNvPr id="6147" name="Segnaposto contenuto 2"/>
          <p:cNvSpPr>
            <a:spLocks noGrp="1" noChangeArrowheads="1"/>
          </p:cNvSpPr>
          <p:nvPr>
            <p:ph idx="1"/>
          </p:nvPr>
        </p:nvSpPr>
        <p:spPr>
          <a:xfrm>
            <a:off x="1115616" y="1268760"/>
            <a:ext cx="7559675" cy="4670425"/>
          </a:xfrm>
        </p:spPr>
        <p:txBody>
          <a:bodyPr/>
          <a:lstStyle/>
          <a:p>
            <a:pPr algn="just"/>
            <a:endParaRPr lang="en-US" sz="1400" dirty="0">
              <a:latin typeface="Times New Roman" pitchFamily="18" charset="0"/>
              <a:cs typeface="Times New Roman" pitchFamily="18" charset="0"/>
            </a:endParaRP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The main aims of the VAT harmonization have been substantially pursued as the national regulations show a strong convergence at least for the structural elements of the value added tax.</a:t>
            </a: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There are still </a:t>
            </a:r>
            <a:r>
              <a:rPr lang="en-US" sz="1400" b="1" dirty="0">
                <a:latin typeface="Times New Roman" pitchFamily="18" charset="0"/>
                <a:cs typeface="Times New Roman" pitchFamily="18" charset="0"/>
              </a:rPr>
              <a:t>differences related to tax rates </a:t>
            </a:r>
            <a:r>
              <a:rPr lang="en-US" sz="1400" dirty="0">
                <a:latin typeface="Times New Roman" pitchFamily="18" charset="0"/>
                <a:cs typeface="Times New Roman" pitchFamily="18" charset="0"/>
              </a:rPr>
              <a:t>and other elements of the discipline of the tribute that create diversity of application in the various State, but still do not seem to compromise the unitary model of reference.</a:t>
            </a: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The main characteristic of VAT (detectable in each Member State) certainly could arise in the </a:t>
            </a:r>
            <a:r>
              <a:rPr lang="en-US" sz="1400" b="1" dirty="0">
                <a:latin typeface="Times New Roman" pitchFamily="18" charset="0"/>
                <a:cs typeface="Times New Roman" pitchFamily="18" charset="0"/>
              </a:rPr>
              <a:t>performance of tax neutrality with respect to the various stage of production and distribution</a:t>
            </a:r>
            <a:r>
              <a:rPr lang="en-US" sz="1400" dirty="0">
                <a:latin typeface="Times New Roman" pitchFamily="18" charset="0"/>
                <a:cs typeface="Times New Roman" pitchFamily="18" charset="0"/>
              </a:rPr>
              <a:t>, since the taxation was intended </a:t>
            </a:r>
            <a:r>
              <a:rPr lang="en-US" sz="1400" b="1" dirty="0">
                <a:latin typeface="Times New Roman" pitchFamily="18" charset="0"/>
                <a:cs typeface="Times New Roman" pitchFamily="18" charset="0"/>
              </a:rPr>
              <a:t>to be charged only to the final consumer </a:t>
            </a:r>
            <a:r>
              <a:rPr lang="en-US" sz="1400" dirty="0">
                <a:latin typeface="Times New Roman" pitchFamily="18" charset="0"/>
                <a:cs typeface="Times New Roman" pitchFamily="18" charset="0"/>
              </a:rPr>
              <a:t>and regardless of the number of transactions and of the circulation of the goods or services in the relations between economic agents . </a:t>
            </a: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In this respect it may be noted a full compliance of the VAT harmonization with respect to the general principles of EU law.</a:t>
            </a:r>
          </a:p>
          <a:p>
            <a:pPr lvl="1" algn="just">
              <a:buFont typeface="+mj-lt"/>
              <a:buAutoNum type="arabicPeriod"/>
            </a:pPr>
            <a:endParaRPr lang="en-US" sz="1400" dirty="0">
              <a:latin typeface="Times New Roman" pitchFamily="18" charset="0"/>
              <a:cs typeface="Times New Roman" pitchFamily="18" charset="0"/>
            </a:endParaRPr>
          </a:p>
          <a:p>
            <a:pPr lvl="1" algn="just">
              <a:buFont typeface="+mj-lt"/>
              <a:buAutoNum type="arabicPeriod"/>
            </a:pPr>
            <a:endParaRPr lang="en-US" sz="1000" dirty="0">
              <a:latin typeface="Times New Roman" pitchFamily="18" charset="0"/>
              <a:cs typeface="Times New Roman" pitchFamily="18" charset="0"/>
            </a:endParaRPr>
          </a:p>
          <a:p>
            <a:pPr lvl="2" algn="just">
              <a:buNone/>
            </a:pPr>
            <a:endParaRPr lang="en-US" sz="1400" dirty="0">
              <a:latin typeface="Times New Roman" pitchFamily="18" charset="0"/>
              <a:cs typeface="Times New Roman" pitchFamily="18" charset="0"/>
            </a:endParaRPr>
          </a:p>
          <a:p>
            <a:pPr lvl="2" algn="just">
              <a:buNone/>
            </a:pPr>
            <a:endParaRPr lang="en-US" sz="1400" dirty="0">
              <a:latin typeface="Times New Roman" pitchFamily="18" charset="0"/>
              <a:cs typeface="Times New Roman" pitchFamily="18" charset="0"/>
            </a:endParaRPr>
          </a:p>
          <a:p>
            <a:pPr lvl="2" algn="just">
              <a:buFont typeface="Wingdings" pitchFamily="2" charset="2"/>
              <a:buChar char="Ø"/>
            </a:pPr>
            <a:endParaRPr lang="en-US" sz="1400" dirty="0">
              <a:latin typeface="Times New Roman" pitchFamily="18" charset="0"/>
              <a:cs typeface="Times New Roman" pitchFamily="18" charset="0"/>
            </a:endParaRPr>
          </a:p>
          <a:p>
            <a:pPr lvl="2" algn="just">
              <a:buFont typeface="Wingdings" pitchFamily="2" charset="2"/>
              <a:buChar char="Ø"/>
            </a:pPr>
            <a:endParaRPr lang="en-US" sz="1400" dirty="0">
              <a:latin typeface="Times New Roman" pitchFamily="18" charset="0"/>
              <a:cs typeface="Times New Roman" pitchFamily="18" charset="0"/>
            </a:endParaRPr>
          </a:p>
          <a:p>
            <a:pPr algn="just"/>
            <a:endParaRPr lang="en-US" sz="1400" dirty="0">
              <a:latin typeface="Times New Roman" pitchFamily="18" charset="0"/>
              <a:cs typeface="Times New Roman" pitchFamily="18" charset="0"/>
            </a:endParaRPr>
          </a:p>
          <a:p>
            <a:pPr algn="just"/>
            <a:endParaRPr lang="en-US" sz="1400" dirty="0">
              <a:latin typeface="Times New Roman" pitchFamily="18" charset="0"/>
              <a:cs typeface="Times New Roman" pitchFamily="18" charset="0"/>
            </a:endParaRPr>
          </a:p>
        </p:txBody>
      </p:sp>
      <p:sp>
        <p:nvSpPr>
          <p:cNvPr id="6148" name="Segnaposto data 3"/>
          <p:cNvSpPr>
            <a:spLocks noGrp="1"/>
          </p:cNvSpPr>
          <p:nvPr>
            <p:ph type="dt" sz="quarter" idx="10"/>
          </p:nvPr>
        </p:nvSpPr>
        <p:spPr>
          <a:noFill/>
          <a:ln>
            <a:miter lim="800000"/>
            <a:headEnd/>
            <a:tailEnd/>
          </a:ln>
        </p:spPr>
        <p:txBody>
          <a:bodyPr/>
          <a:lstStyle/>
          <a:p>
            <a:fld id="{B4372590-2384-4449-BB6A-3212D7000B9F}" type="datetime1">
              <a:rPr lang="it-IT" altLang="it-IT" smtClean="0">
                <a:ea typeface="ＭＳ Ｐゴシック" pitchFamily="34" charset="-128"/>
              </a:rPr>
              <a:pPr/>
              <a:t>25/09/2018</a:t>
            </a:fld>
            <a:endParaRPr lang="it-IT" altLang="it-IT">
              <a:ea typeface="ＭＳ Ｐゴシック" pitchFamily="34" charset="-128"/>
            </a:endParaRPr>
          </a:p>
        </p:txBody>
      </p:sp>
      <p:sp>
        <p:nvSpPr>
          <p:cNvPr id="6149" name="Segnaposto piè di pagina 4"/>
          <p:cNvSpPr>
            <a:spLocks noGrp="1"/>
          </p:cNvSpPr>
          <p:nvPr>
            <p:ph type="ftr" sz="quarter" idx="11"/>
          </p:nvPr>
        </p:nvSpPr>
        <p:spPr>
          <a:noFill/>
          <a:ln>
            <a:miter lim="800000"/>
            <a:headEnd/>
            <a:tailEnd/>
          </a:ln>
        </p:spPr>
        <p:txBody>
          <a:bodyPr/>
          <a:lstStyle/>
          <a:p>
            <a:r>
              <a:rPr lang="en-US" b="1" dirty="0"/>
              <a:t>Models of taxation: the VAT system</a:t>
            </a:r>
            <a:endParaRPr lang="it-IT" altLang="it-IT" dirty="0">
              <a:ea typeface="ＭＳ Ｐゴシック" pitchFamily="34" charset="-128"/>
            </a:endParaRPr>
          </a:p>
        </p:txBody>
      </p:sp>
      <p:sp>
        <p:nvSpPr>
          <p:cNvPr id="6150" name="Segnaposto numero diapositiva 5"/>
          <p:cNvSpPr>
            <a:spLocks noGrp="1"/>
          </p:cNvSpPr>
          <p:nvPr>
            <p:ph type="sldNum" sz="quarter" idx="12"/>
          </p:nvPr>
        </p:nvSpPr>
        <p:spPr>
          <a:noFill/>
          <a:ln>
            <a:miter lim="800000"/>
            <a:headEnd/>
            <a:tailEnd/>
          </a:ln>
        </p:spPr>
        <p:txBody>
          <a:bodyPr/>
          <a:lstStyle/>
          <a:p>
            <a:r>
              <a:rPr lang="it-IT" altLang="it-IT"/>
              <a:t>Pagina </a:t>
            </a:r>
            <a:fld id="{FE47938D-BDC6-4B7C-8D5E-ADFF1C0FD4DC}" type="slidenum">
              <a:rPr lang="it-IT" altLang="it-IT"/>
              <a:pPr/>
              <a:t>19</a:t>
            </a:fld>
            <a:endParaRPr lang="it-IT" altLang="it-IT"/>
          </a:p>
        </p:txBody>
      </p:sp>
      <p:sp>
        <p:nvSpPr>
          <p:cNvPr id="7" name="Freccia in giù 6"/>
          <p:cNvSpPr/>
          <p:nvPr/>
        </p:nvSpPr>
        <p:spPr bwMode="auto">
          <a:xfrm>
            <a:off x="4355976" y="4221088"/>
            <a:ext cx="648072" cy="978408"/>
          </a:xfrm>
          <a:prstGeom prst="downArrow">
            <a:avLst>
              <a:gd name="adj1" fmla="val 50000"/>
              <a:gd name="adj2" fmla="val 66126"/>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charset="0"/>
              <a:ea typeface="ＭＳ Ｐゴシック" pitchFamily="1" charset="-128"/>
            </a:endParaRPr>
          </a:p>
        </p:txBody>
      </p:sp>
      <p:sp>
        <p:nvSpPr>
          <p:cNvPr id="8" name="Freccia in giù 7"/>
          <p:cNvSpPr/>
          <p:nvPr/>
        </p:nvSpPr>
        <p:spPr bwMode="auto">
          <a:xfrm>
            <a:off x="4860032" y="4149080"/>
            <a:ext cx="484632" cy="720080"/>
          </a:xfrm>
          <a:prstGeom prst="downArrow">
            <a:avLst>
              <a:gd name="adj1" fmla="val 100000"/>
              <a:gd name="adj2" fmla="val 59676"/>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charset="0"/>
              <a:ea typeface="ＭＳ Ｐゴシック" pitchFamily="1" charset="-128"/>
            </a:endParaRPr>
          </a:p>
        </p:txBody>
      </p:sp>
      <p:cxnSp>
        <p:nvCxnSpPr>
          <p:cNvPr id="10" name="Connettore 2 9"/>
          <p:cNvCxnSpPr/>
          <p:nvPr/>
        </p:nvCxnSpPr>
        <p:spPr bwMode="auto">
          <a:xfrm>
            <a:off x="5220072" y="4221088"/>
            <a:ext cx="914400" cy="914400"/>
          </a:xfrm>
          <a:prstGeom prst="straightConnector1">
            <a:avLst/>
          </a:prstGeom>
          <a:noFill/>
          <a:ln>
            <a:noFill/>
            <a:tailEnd type="arrow"/>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sp>
        <p:nvSpPr>
          <p:cNvPr id="11" name="Freccia in giù 10"/>
          <p:cNvSpPr/>
          <p:nvPr/>
        </p:nvSpPr>
        <p:spPr bwMode="auto">
          <a:xfrm>
            <a:off x="4716016" y="4149080"/>
            <a:ext cx="484632" cy="978408"/>
          </a:xfrm>
          <a:prstGeom prst="downArrow">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charset="0"/>
              <a:ea typeface="ＭＳ Ｐゴシック" pitchFamily="1"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noChangeArrowheads="1"/>
          </p:cNvSpPr>
          <p:nvPr>
            <p:ph type="title"/>
          </p:nvPr>
        </p:nvSpPr>
        <p:spPr/>
        <p:txBody>
          <a:bodyPr/>
          <a:lstStyle/>
          <a:p>
            <a:r>
              <a:rPr lang="en-US" sz="1800" dirty="0">
                <a:latin typeface="Times New Roman" pitchFamily="18" charset="0"/>
                <a:cs typeface="Times New Roman" pitchFamily="18" charset="0"/>
              </a:rPr>
              <a:t>The institution of VAT.</a:t>
            </a:r>
            <a:endParaRPr lang="it-IT" sz="1800" dirty="0">
              <a:latin typeface="Times New Roman" pitchFamily="18" charset="0"/>
              <a:cs typeface="Times New Roman" pitchFamily="18" charset="0"/>
            </a:endParaRPr>
          </a:p>
        </p:txBody>
      </p:sp>
      <p:sp>
        <p:nvSpPr>
          <p:cNvPr id="6147" name="Segnaposto contenuto 2"/>
          <p:cNvSpPr>
            <a:spLocks noGrp="1" noChangeArrowheads="1"/>
          </p:cNvSpPr>
          <p:nvPr>
            <p:ph idx="1"/>
          </p:nvPr>
        </p:nvSpPr>
        <p:spPr>
          <a:xfrm>
            <a:off x="1116013" y="1196975"/>
            <a:ext cx="7559675" cy="4670425"/>
          </a:xfrm>
        </p:spPr>
        <p:txBody>
          <a:bodyPr/>
          <a:lstStyle/>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One of the primary aims of the program for the realization of the common market, as laid down in the Treaty of Rome establishing the European Economic Community, was definitely identified in </a:t>
            </a:r>
            <a:r>
              <a:rPr lang="en-US" sz="1400" b="1" dirty="0">
                <a:latin typeface="Times New Roman" pitchFamily="18" charset="0"/>
                <a:cs typeface="Times New Roman" pitchFamily="18" charset="0"/>
              </a:rPr>
              <a:t>the harmonization of the tax laws of the Member State with regard to the taxation on the amount of business.</a:t>
            </a: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Evidently, the </a:t>
            </a:r>
            <a:r>
              <a:rPr lang="en-US" sz="1400" b="1" dirty="0">
                <a:latin typeface="Times New Roman" pitchFamily="18" charset="0"/>
                <a:cs typeface="Times New Roman" pitchFamily="18" charset="0"/>
              </a:rPr>
              <a:t>reduction of fiscal imbalances on the price of the goods and services </a:t>
            </a:r>
            <a:r>
              <a:rPr lang="en-US" sz="1400" dirty="0">
                <a:latin typeface="Times New Roman" pitchFamily="18" charset="0"/>
                <a:cs typeface="Times New Roman" pitchFamily="18" charset="0"/>
              </a:rPr>
              <a:t>that were circulating within the European common market was regarded as </a:t>
            </a:r>
            <a:r>
              <a:rPr lang="en-US" sz="1400" b="1" dirty="0">
                <a:latin typeface="Times New Roman" pitchFamily="18" charset="0"/>
                <a:cs typeface="Times New Roman" pitchFamily="18" charset="0"/>
              </a:rPr>
              <a:t>one of the main factors for the freedom of competition between economic operators in the European Union.</a:t>
            </a: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A common model of tax on turnovers was determined by reference to the </a:t>
            </a:r>
            <a:r>
              <a:rPr lang="en-US" sz="1400" i="1" dirty="0" err="1">
                <a:latin typeface="Times New Roman" pitchFamily="18" charset="0"/>
                <a:cs typeface="Times New Roman" pitchFamily="18" charset="0"/>
              </a:rPr>
              <a:t>Taxe</a:t>
            </a:r>
            <a:r>
              <a:rPr lang="en-US" sz="1400" i="1" dirty="0">
                <a:latin typeface="Times New Roman" pitchFamily="18" charset="0"/>
                <a:cs typeface="Times New Roman" pitchFamily="18" charset="0"/>
              </a:rPr>
              <a:t> </a:t>
            </a:r>
            <a:r>
              <a:rPr lang="en-US" sz="1400" i="1" dirty="0" err="1">
                <a:latin typeface="Times New Roman" pitchFamily="18" charset="0"/>
                <a:cs typeface="Times New Roman" pitchFamily="18" charset="0"/>
              </a:rPr>
              <a:t>sur</a:t>
            </a:r>
            <a:r>
              <a:rPr lang="en-US" sz="1400" i="1" dirty="0">
                <a:latin typeface="Times New Roman" pitchFamily="18" charset="0"/>
                <a:cs typeface="Times New Roman" pitchFamily="18" charset="0"/>
              </a:rPr>
              <a:t> </a:t>
            </a:r>
            <a:r>
              <a:rPr lang="en-US" sz="1400" i="1" dirty="0" err="1">
                <a:latin typeface="Times New Roman" pitchFamily="18" charset="0"/>
                <a:cs typeface="Times New Roman" pitchFamily="18" charset="0"/>
              </a:rPr>
              <a:t>valeur</a:t>
            </a:r>
            <a:r>
              <a:rPr lang="en-US" sz="1400" i="1" dirty="0">
                <a:latin typeface="Times New Roman" pitchFamily="18" charset="0"/>
                <a:cs typeface="Times New Roman" pitchFamily="18" charset="0"/>
              </a:rPr>
              <a:t> </a:t>
            </a:r>
            <a:r>
              <a:rPr lang="en-US" sz="1400" i="1" dirty="0" err="1">
                <a:latin typeface="Times New Roman" pitchFamily="18" charset="0"/>
                <a:cs typeface="Times New Roman" pitchFamily="18" charset="0"/>
              </a:rPr>
              <a:t>adjoteè</a:t>
            </a:r>
            <a:r>
              <a:rPr lang="en-US" sz="1400" i="1" dirty="0">
                <a:latin typeface="Times New Roman" pitchFamily="18" charset="0"/>
                <a:cs typeface="Times New Roman" pitchFamily="18" charset="0"/>
              </a:rPr>
              <a:t> </a:t>
            </a:r>
            <a:r>
              <a:rPr lang="en-US" sz="1400" dirty="0">
                <a:latin typeface="Times New Roman" pitchFamily="18" charset="0"/>
                <a:cs typeface="Times New Roman" pitchFamily="18" charset="0"/>
              </a:rPr>
              <a:t>(TVA) applied in France and was elevated to the benchmark for a unified regulatory indirect taxation on consumptions in each Member State (Directive of 4/11/1967 n.67/227) .</a:t>
            </a:r>
          </a:p>
          <a:p>
            <a:pPr algn="just"/>
            <a:endParaRPr lang="it-IT"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In particular, it was established the principle that each Member State should apply </a:t>
            </a:r>
            <a:r>
              <a:rPr lang="en-US" sz="1400" i="1" dirty="0">
                <a:latin typeface="Times New Roman" pitchFamily="18" charset="0"/>
                <a:cs typeface="Times New Roman" pitchFamily="18" charset="0"/>
              </a:rPr>
              <a:t>“to the goods and service a general tax on consumption exactly proportional to their price, whatever the number of transactions take place in the production and the distribution process before stage of taxation”</a:t>
            </a:r>
            <a:r>
              <a:rPr lang="en-US" sz="1400" dirty="0">
                <a:latin typeface="Times New Roman" pitchFamily="18" charset="0"/>
                <a:cs typeface="Times New Roman" pitchFamily="18" charset="0"/>
              </a:rPr>
              <a:t> (art. 1 par. 1 of Directive no.67/227).</a:t>
            </a:r>
            <a:endParaRPr lang="it-IT" sz="1400" dirty="0">
              <a:latin typeface="Times New Roman" pitchFamily="18" charset="0"/>
              <a:cs typeface="Times New Roman" pitchFamily="18" charset="0"/>
            </a:endParaRPr>
          </a:p>
          <a:p>
            <a:endParaRPr lang="it-IT" sz="1400" dirty="0">
              <a:latin typeface="Times New Roman" pitchFamily="18" charset="0"/>
              <a:cs typeface="Times New Roman" pitchFamily="18" charset="0"/>
            </a:endParaRPr>
          </a:p>
          <a:p>
            <a:endParaRPr lang="en-US" sz="1400" dirty="0">
              <a:latin typeface="Times New Roman" pitchFamily="18" charset="0"/>
              <a:cs typeface="Times New Roman" pitchFamily="18" charset="0"/>
            </a:endParaRPr>
          </a:p>
          <a:p>
            <a:endParaRPr lang="it-IT" sz="1400" dirty="0">
              <a:latin typeface="Times New Roman" pitchFamily="18" charset="0"/>
              <a:cs typeface="Times New Roman" pitchFamily="18" charset="0"/>
            </a:endParaRPr>
          </a:p>
        </p:txBody>
      </p:sp>
      <p:sp>
        <p:nvSpPr>
          <p:cNvPr id="6148" name="Segnaposto data 3"/>
          <p:cNvSpPr>
            <a:spLocks noGrp="1"/>
          </p:cNvSpPr>
          <p:nvPr>
            <p:ph type="dt" sz="quarter" idx="10"/>
          </p:nvPr>
        </p:nvSpPr>
        <p:spPr>
          <a:noFill/>
          <a:ln>
            <a:miter lim="800000"/>
            <a:headEnd/>
            <a:tailEnd/>
          </a:ln>
        </p:spPr>
        <p:txBody>
          <a:bodyPr/>
          <a:lstStyle/>
          <a:p>
            <a:fld id="{B4372590-2384-4449-BB6A-3212D7000B9F}" type="datetime1">
              <a:rPr lang="it-IT" altLang="it-IT" smtClean="0">
                <a:ea typeface="ＭＳ Ｐゴシック" pitchFamily="34" charset="-128"/>
              </a:rPr>
              <a:pPr/>
              <a:t>25/09/2018</a:t>
            </a:fld>
            <a:endParaRPr lang="it-IT" altLang="it-IT" dirty="0">
              <a:ea typeface="ＭＳ Ｐゴシック" pitchFamily="34" charset="-128"/>
            </a:endParaRPr>
          </a:p>
        </p:txBody>
      </p:sp>
      <p:sp>
        <p:nvSpPr>
          <p:cNvPr id="6149" name="Segnaposto piè di pagina 4"/>
          <p:cNvSpPr>
            <a:spLocks noGrp="1"/>
          </p:cNvSpPr>
          <p:nvPr>
            <p:ph type="ftr" sz="quarter" idx="11"/>
          </p:nvPr>
        </p:nvSpPr>
        <p:spPr>
          <a:noFill/>
          <a:ln>
            <a:miter lim="800000"/>
            <a:headEnd/>
            <a:tailEnd/>
          </a:ln>
        </p:spPr>
        <p:txBody>
          <a:bodyPr/>
          <a:lstStyle/>
          <a:p>
            <a:r>
              <a:rPr lang="en-US" b="1" dirty="0"/>
              <a:t>Models of taxation: the VAT system</a:t>
            </a:r>
            <a:endParaRPr lang="it-IT" altLang="it-IT" dirty="0">
              <a:ea typeface="ＭＳ Ｐゴシック" pitchFamily="34" charset="-128"/>
            </a:endParaRPr>
          </a:p>
        </p:txBody>
      </p:sp>
      <p:sp>
        <p:nvSpPr>
          <p:cNvPr id="6150" name="Segnaposto numero diapositiva 5"/>
          <p:cNvSpPr>
            <a:spLocks noGrp="1"/>
          </p:cNvSpPr>
          <p:nvPr>
            <p:ph type="sldNum" sz="quarter" idx="12"/>
          </p:nvPr>
        </p:nvSpPr>
        <p:spPr>
          <a:noFill/>
          <a:ln>
            <a:miter lim="800000"/>
            <a:headEnd/>
            <a:tailEnd/>
          </a:ln>
        </p:spPr>
        <p:txBody>
          <a:bodyPr/>
          <a:lstStyle/>
          <a:p>
            <a:r>
              <a:rPr lang="it-IT" altLang="it-IT" dirty="0"/>
              <a:t>Pagina </a:t>
            </a:r>
            <a:fld id="{FE47938D-BDC6-4B7C-8D5E-ADFF1C0FD4DC}" type="slidenum">
              <a:rPr lang="it-IT" altLang="it-IT"/>
              <a:pPr/>
              <a:t>2</a:t>
            </a:fld>
            <a:endParaRPr lang="it-IT" altLang="it-IT"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noChangeArrowheads="1"/>
          </p:cNvSpPr>
          <p:nvPr>
            <p:ph type="title"/>
          </p:nvPr>
        </p:nvSpPr>
        <p:spPr>
          <a:xfrm>
            <a:off x="1116013" y="409575"/>
            <a:ext cx="7559675" cy="643161"/>
          </a:xfrm>
        </p:spPr>
        <p:txBody>
          <a:bodyPr/>
          <a:lstStyle/>
          <a:p>
            <a:pPr algn="just"/>
            <a:r>
              <a:rPr lang="en-US" sz="1800" dirty="0">
                <a:latin typeface="Times New Roman" pitchFamily="18" charset="0"/>
                <a:cs typeface="Times New Roman" pitchFamily="18" charset="0"/>
              </a:rPr>
              <a:t>The harmonization of VAT in the European legal system – </a:t>
            </a:r>
            <a:r>
              <a:rPr lang="en-US" sz="1800">
                <a:latin typeface="Times New Roman" pitchFamily="18" charset="0"/>
                <a:cs typeface="Times New Roman" pitchFamily="18" charset="0"/>
              </a:rPr>
              <a:t>open issues.</a:t>
            </a:r>
            <a:endParaRPr lang="en-US" sz="1800" dirty="0">
              <a:latin typeface="Times New Roman" pitchFamily="18" charset="0"/>
              <a:cs typeface="Times New Roman" pitchFamily="18" charset="0"/>
            </a:endParaRPr>
          </a:p>
        </p:txBody>
      </p:sp>
      <p:sp>
        <p:nvSpPr>
          <p:cNvPr id="6147" name="Segnaposto contenuto 2"/>
          <p:cNvSpPr>
            <a:spLocks noGrp="1" noChangeArrowheads="1"/>
          </p:cNvSpPr>
          <p:nvPr>
            <p:ph idx="1"/>
          </p:nvPr>
        </p:nvSpPr>
        <p:spPr>
          <a:xfrm>
            <a:off x="1115616" y="1268760"/>
            <a:ext cx="7559675" cy="4670425"/>
          </a:xfrm>
        </p:spPr>
        <p:txBody>
          <a:bodyPr/>
          <a:lstStyle/>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The main problem concerns the considerable </a:t>
            </a:r>
            <a:r>
              <a:rPr lang="en-US" sz="1400" b="1" dirty="0">
                <a:latin typeface="Times New Roman" pitchFamily="18" charset="0"/>
                <a:cs typeface="Times New Roman" pitchFamily="18" charset="0"/>
              </a:rPr>
              <a:t>inequality of the tax rates </a:t>
            </a:r>
            <a:r>
              <a:rPr lang="en-US" sz="1400" dirty="0">
                <a:latin typeface="Times New Roman" pitchFamily="18" charset="0"/>
                <a:cs typeface="Times New Roman" pitchFamily="18" charset="0"/>
              </a:rPr>
              <a:t>currently fixed in the Member States. </a:t>
            </a: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Because </a:t>
            </a:r>
            <a:r>
              <a:rPr lang="en-US" sz="1400" b="1" dirty="0">
                <a:latin typeface="Times New Roman" pitchFamily="18" charset="0"/>
                <a:cs typeface="Times New Roman" pitchFamily="18" charset="0"/>
              </a:rPr>
              <a:t>the power to establish VAT rates remains an exclusive attribution of individual states </a:t>
            </a:r>
            <a:r>
              <a:rPr lang="en-US" sz="1400" dirty="0">
                <a:latin typeface="Times New Roman" pitchFamily="18" charset="0"/>
                <a:cs typeface="Times New Roman" pitchFamily="18" charset="0"/>
              </a:rPr>
              <a:t>even within the limits of a minimum and maximum set in Community directives.</a:t>
            </a: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Another of the most important issues is the size achieved by evasion and </a:t>
            </a:r>
            <a:r>
              <a:rPr lang="en-US" sz="1400" b="1" dirty="0">
                <a:latin typeface="Times New Roman" pitchFamily="18" charset="0"/>
                <a:cs typeface="Times New Roman" pitchFamily="18" charset="0"/>
              </a:rPr>
              <a:t>fiscals fraud</a:t>
            </a:r>
            <a:r>
              <a:rPr lang="en-US" sz="1400" dirty="0">
                <a:latin typeface="Times New Roman" pitchFamily="18" charset="0"/>
                <a:cs typeface="Times New Roman" pitchFamily="18" charset="0"/>
              </a:rPr>
              <a:t>. A phenomenon that involves a reduction in the tax revenues of member states, but also an alteration of the competition.</a:t>
            </a: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With the aim of containing fraud, a series of rules has been defined aimed at modifying the ordinary implementation mechanism of  VAT: </a:t>
            </a:r>
          </a:p>
          <a:p>
            <a:pPr algn="just"/>
            <a:endParaRPr lang="en-US" sz="1400" dirty="0">
              <a:latin typeface="Times New Roman" pitchFamily="18" charset="0"/>
              <a:cs typeface="Times New Roman" pitchFamily="18" charset="0"/>
            </a:endParaRPr>
          </a:p>
          <a:p>
            <a:pPr lvl="1" algn="just">
              <a:buFont typeface="Wingdings" pitchFamily="2" charset="2"/>
              <a:buChar char="Ø"/>
            </a:pPr>
            <a:r>
              <a:rPr lang="en-US" sz="1400" dirty="0">
                <a:latin typeface="Times New Roman" pitchFamily="18" charset="0"/>
                <a:cs typeface="Times New Roman" pitchFamily="18" charset="0"/>
              </a:rPr>
              <a:t>Normal value rule (instead of the fee rule – </a:t>
            </a:r>
            <a:r>
              <a:rPr lang="en-US" sz="1400" i="1" dirty="0" err="1">
                <a:latin typeface="Times New Roman" pitchFamily="18" charset="0"/>
                <a:cs typeface="Times New Roman" pitchFamily="18" charset="0"/>
              </a:rPr>
              <a:t>regola</a:t>
            </a:r>
            <a:r>
              <a:rPr lang="en-US" sz="1400" i="1" dirty="0">
                <a:latin typeface="Times New Roman" pitchFamily="18" charset="0"/>
                <a:cs typeface="Times New Roman" pitchFamily="18" charset="0"/>
              </a:rPr>
              <a:t> del </a:t>
            </a:r>
            <a:r>
              <a:rPr lang="en-US" sz="1400" i="1" dirty="0" err="1">
                <a:latin typeface="Times New Roman" pitchFamily="18" charset="0"/>
                <a:cs typeface="Times New Roman" pitchFamily="18" charset="0"/>
              </a:rPr>
              <a:t>corrispettivo</a:t>
            </a:r>
            <a:r>
              <a:rPr lang="en-US" sz="1400" dirty="0">
                <a:latin typeface="Times New Roman" pitchFamily="18" charset="0"/>
                <a:cs typeface="Times New Roman" pitchFamily="18" charset="0"/>
              </a:rPr>
              <a:t>) in determining the taxable amount of some transactions;</a:t>
            </a:r>
          </a:p>
          <a:p>
            <a:pPr lvl="1" algn="just">
              <a:buFont typeface="Wingdings" pitchFamily="2" charset="2"/>
              <a:buChar char="Ø"/>
            </a:pPr>
            <a:endParaRPr lang="en-US" sz="1400" dirty="0">
              <a:latin typeface="Times New Roman" pitchFamily="18" charset="0"/>
              <a:cs typeface="Times New Roman" pitchFamily="18" charset="0"/>
            </a:endParaRPr>
          </a:p>
          <a:p>
            <a:pPr lvl="1" algn="just">
              <a:buFont typeface="Wingdings" pitchFamily="2" charset="2"/>
              <a:buChar char="Ø"/>
            </a:pPr>
            <a:r>
              <a:rPr lang="en-US" sz="1400" dirty="0">
                <a:latin typeface="Times New Roman" pitchFamily="18" charset="0"/>
                <a:cs typeface="Times New Roman" pitchFamily="18" charset="0"/>
              </a:rPr>
              <a:t>more extensive use of the reverse charge mechanism .</a:t>
            </a:r>
          </a:p>
          <a:p>
            <a:pPr algn="just"/>
            <a:endParaRPr lang="en-US" sz="1400" dirty="0">
              <a:latin typeface="Times New Roman" pitchFamily="18" charset="0"/>
              <a:cs typeface="Times New Roman" pitchFamily="18" charset="0"/>
            </a:endParaRPr>
          </a:p>
          <a:p>
            <a:pPr algn="just"/>
            <a:endParaRPr lang="en-US" sz="1400" dirty="0">
              <a:latin typeface="Times New Roman" pitchFamily="18" charset="0"/>
              <a:cs typeface="Times New Roman" pitchFamily="18" charset="0"/>
            </a:endParaRPr>
          </a:p>
          <a:p>
            <a:pPr algn="just"/>
            <a:endParaRPr lang="en-US" sz="1400" dirty="0">
              <a:latin typeface="Times New Roman" pitchFamily="18" charset="0"/>
              <a:cs typeface="Times New Roman" pitchFamily="18" charset="0"/>
            </a:endParaRPr>
          </a:p>
          <a:p>
            <a:pPr lvl="2" algn="just">
              <a:buFont typeface="Wingdings" pitchFamily="2" charset="2"/>
              <a:buChar char="Ø"/>
            </a:pPr>
            <a:endParaRPr lang="en-US" sz="1400" dirty="0">
              <a:latin typeface="Times New Roman" pitchFamily="18" charset="0"/>
              <a:cs typeface="Times New Roman" pitchFamily="18" charset="0"/>
            </a:endParaRPr>
          </a:p>
          <a:p>
            <a:pPr algn="just"/>
            <a:endParaRPr lang="en-US" sz="1000" dirty="0"/>
          </a:p>
          <a:p>
            <a:pPr algn="just"/>
            <a:endParaRPr lang="en-US" sz="1000" dirty="0"/>
          </a:p>
          <a:p>
            <a:pPr algn="just"/>
            <a:endParaRPr lang="en-US" sz="1000" dirty="0">
              <a:latin typeface="Times New Roman" pitchFamily="18" charset="0"/>
              <a:cs typeface="Times New Roman" pitchFamily="18" charset="0"/>
            </a:endParaRPr>
          </a:p>
          <a:p>
            <a:pPr algn="just"/>
            <a:endParaRPr lang="en-US" sz="1000" dirty="0">
              <a:latin typeface="Times New Roman" pitchFamily="18" charset="0"/>
              <a:cs typeface="Times New Roman" pitchFamily="18" charset="0"/>
            </a:endParaRPr>
          </a:p>
          <a:p>
            <a:pPr lvl="1" algn="just">
              <a:buFont typeface="+mj-lt"/>
              <a:buAutoNum type="arabicPeriod"/>
            </a:pPr>
            <a:endParaRPr lang="en-US" sz="1000" dirty="0">
              <a:latin typeface="Times New Roman" pitchFamily="18" charset="0"/>
              <a:cs typeface="Times New Roman" pitchFamily="18" charset="0"/>
            </a:endParaRPr>
          </a:p>
          <a:p>
            <a:pPr lvl="2" algn="just">
              <a:buNone/>
            </a:pPr>
            <a:endParaRPr lang="en-US" sz="1400" dirty="0">
              <a:latin typeface="Times New Roman" pitchFamily="18" charset="0"/>
              <a:cs typeface="Times New Roman" pitchFamily="18" charset="0"/>
            </a:endParaRPr>
          </a:p>
          <a:p>
            <a:pPr lvl="2" algn="just">
              <a:buNone/>
            </a:pPr>
            <a:endParaRPr lang="en-US" sz="1400" dirty="0">
              <a:latin typeface="Times New Roman" pitchFamily="18" charset="0"/>
              <a:cs typeface="Times New Roman" pitchFamily="18" charset="0"/>
            </a:endParaRPr>
          </a:p>
          <a:p>
            <a:pPr lvl="2" algn="just">
              <a:buFont typeface="Wingdings" pitchFamily="2" charset="2"/>
              <a:buChar char="Ø"/>
            </a:pPr>
            <a:endParaRPr lang="en-US" sz="1400" dirty="0">
              <a:latin typeface="Times New Roman" pitchFamily="18" charset="0"/>
              <a:cs typeface="Times New Roman" pitchFamily="18" charset="0"/>
            </a:endParaRPr>
          </a:p>
          <a:p>
            <a:pPr lvl="2" algn="just">
              <a:buFont typeface="Wingdings" pitchFamily="2" charset="2"/>
              <a:buChar char="Ø"/>
            </a:pPr>
            <a:endParaRPr lang="en-US" sz="1400" dirty="0">
              <a:latin typeface="Times New Roman" pitchFamily="18" charset="0"/>
              <a:cs typeface="Times New Roman" pitchFamily="18" charset="0"/>
            </a:endParaRPr>
          </a:p>
          <a:p>
            <a:pPr algn="just"/>
            <a:endParaRPr lang="en-US" sz="1400" dirty="0">
              <a:latin typeface="Times New Roman" pitchFamily="18" charset="0"/>
              <a:cs typeface="Times New Roman" pitchFamily="18" charset="0"/>
            </a:endParaRPr>
          </a:p>
          <a:p>
            <a:pPr algn="just"/>
            <a:endParaRPr lang="en-US" sz="1400" dirty="0">
              <a:latin typeface="Times New Roman" pitchFamily="18" charset="0"/>
              <a:cs typeface="Times New Roman" pitchFamily="18" charset="0"/>
            </a:endParaRPr>
          </a:p>
        </p:txBody>
      </p:sp>
      <p:sp>
        <p:nvSpPr>
          <p:cNvPr id="6148" name="Segnaposto data 3"/>
          <p:cNvSpPr>
            <a:spLocks noGrp="1"/>
          </p:cNvSpPr>
          <p:nvPr>
            <p:ph type="dt" sz="quarter" idx="10"/>
          </p:nvPr>
        </p:nvSpPr>
        <p:spPr>
          <a:noFill/>
          <a:ln>
            <a:miter lim="800000"/>
            <a:headEnd/>
            <a:tailEnd/>
          </a:ln>
        </p:spPr>
        <p:txBody>
          <a:bodyPr/>
          <a:lstStyle/>
          <a:p>
            <a:fld id="{B4372590-2384-4449-BB6A-3212D7000B9F}" type="datetime1">
              <a:rPr lang="it-IT" altLang="it-IT" smtClean="0">
                <a:ea typeface="ＭＳ Ｐゴシック" pitchFamily="34" charset="-128"/>
              </a:rPr>
              <a:pPr/>
              <a:t>25/09/2018</a:t>
            </a:fld>
            <a:endParaRPr lang="it-IT" altLang="it-IT">
              <a:ea typeface="ＭＳ Ｐゴシック" pitchFamily="34" charset="-128"/>
            </a:endParaRPr>
          </a:p>
        </p:txBody>
      </p:sp>
      <p:sp>
        <p:nvSpPr>
          <p:cNvPr id="6149" name="Segnaposto piè di pagina 4"/>
          <p:cNvSpPr>
            <a:spLocks noGrp="1"/>
          </p:cNvSpPr>
          <p:nvPr>
            <p:ph type="ftr" sz="quarter" idx="11"/>
          </p:nvPr>
        </p:nvSpPr>
        <p:spPr>
          <a:noFill/>
          <a:ln>
            <a:miter lim="800000"/>
            <a:headEnd/>
            <a:tailEnd/>
          </a:ln>
        </p:spPr>
        <p:txBody>
          <a:bodyPr/>
          <a:lstStyle/>
          <a:p>
            <a:r>
              <a:rPr lang="en-US" b="1" dirty="0"/>
              <a:t>Models of taxation: the VAT system</a:t>
            </a:r>
            <a:endParaRPr lang="it-IT" altLang="it-IT" dirty="0">
              <a:ea typeface="ＭＳ Ｐゴシック" pitchFamily="34" charset="-128"/>
            </a:endParaRPr>
          </a:p>
        </p:txBody>
      </p:sp>
      <p:sp>
        <p:nvSpPr>
          <p:cNvPr id="6150" name="Segnaposto numero diapositiva 5"/>
          <p:cNvSpPr>
            <a:spLocks noGrp="1"/>
          </p:cNvSpPr>
          <p:nvPr>
            <p:ph type="sldNum" sz="quarter" idx="12"/>
          </p:nvPr>
        </p:nvSpPr>
        <p:spPr>
          <a:noFill/>
          <a:ln>
            <a:miter lim="800000"/>
            <a:headEnd/>
            <a:tailEnd/>
          </a:ln>
        </p:spPr>
        <p:txBody>
          <a:bodyPr/>
          <a:lstStyle/>
          <a:p>
            <a:r>
              <a:rPr lang="it-IT" altLang="it-IT"/>
              <a:t>Pagina </a:t>
            </a:r>
            <a:fld id="{FE47938D-BDC6-4B7C-8D5E-ADFF1C0FD4DC}" type="slidenum">
              <a:rPr lang="it-IT" altLang="it-IT"/>
              <a:pPr/>
              <a:t>20</a:t>
            </a:fld>
            <a:endParaRPr lang="it-IT" altLang="it-IT"/>
          </a:p>
        </p:txBody>
      </p:sp>
      <p:sp>
        <p:nvSpPr>
          <p:cNvPr id="7" name="Freccia in giù 6"/>
          <p:cNvSpPr/>
          <p:nvPr/>
        </p:nvSpPr>
        <p:spPr bwMode="auto">
          <a:xfrm>
            <a:off x="4355976" y="4221088"/>
            <a:ext cx="648072" cy="978408"/>
          </a:xfrm>
          <a:prstGeom prst="downArrow">
            <a:avLst>
              <a:gd name="adj1" fmla="val 50000"/>
              <a:gd name="adj2" fmla="val 66126"/>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charset="0"/>
              <a:ea typeface="ＭＳ Ｐゴシック" pitchFamily="1" charset="-128"/>
            </a:endParaRPr>
          </a:p>
        </p:txBody>
      </p:sp>
      <p:sp>
        <p:nvSpPr>
          <p:cNvPr id="8" name="Freccia in giù 7"/>
          <p:cNvSpPr/>
          <p:nvPr/>
        </p:nvSpPr>
        <p:spPr bwMode="auto">
          <a:xfrm>
            <a:off x="4860032" y="4149080"/>
            <a:ext cx="484632" cy="720080"/>
          </a:xfrm>
          <a:prstGeom prst="downArrow">
            <a:avLst>
              <a:gd name="adj1" fmla="val 100000"/>
              <a:gd name="adj2" fmla="val 59676"/>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charset="0"/>
              <a:ea typeface="ＭＳ Ｐゴシック" pitchFamily="1" charset="-128"/>
            </a:endParaRPr>
          </a:p>
        </p:txBody>
      </p:sp>
      <p:cxnSp>
        <p:nvCxnSpPr>
          <p:cNvPr id="10" name="Connettore 2 9"/>
          <p:cNvCxnSpPr/>
          <p:nvPr/>
        </p:nvCxnSpPr>
        <p:spPr bwMode="auto">
          <a:xfrm>
            <a:off x="5220072" y="4221088"/>
            <a:ext cx="914400" cy="914400"/>
          </a:xfrm>
          <a:prstGeom prst="straightConnector1">
            <a:avLst/>
          </a:prstGeom>
          <a:noFill/>
          <a:ln>
            <a:noFill/>
            <a:tailEnd type="arrow"/>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sp>
        <p:nvSpPr>
          <p:cNvPr id="11" name="Freccia in giù 10"/>
          <p:cNvSpPr/>
          <p:nvPr/>
        </p:nvSpPr>
        <p:spPr bwMode="auto">
          <a:xfrm>
            <a:off x="4716016" y="4149080"/>
            <a:ext cx="484632" cy="978408"/>
          </a:xfrm>
          <a:prstGeom prst="downArrow">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charset="0"/>
              <a:ea typeface="ＭＳ Ｐゴシック" pitchFamily="1"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noChangeArrowheads="1"/>
          </p:cNvSpPr>
          <p:nvPr>
            <p:ph type="title"/>
          </p:nvPr>
        </p:nvSpPr>
        <p:spPr/>
        <p:txBody>
          <a:bodyPr/>
          <a:lstStyle/>
          <a:p>
            <a:r>
              <a:rPr lang="en-US" sz="1800" dirty="0">
                <a:latin typeface="Times New Roman" pitchFamily="18" charset="0"/>
                <a:cs typeface="Times New Roman" pitchFamily="18" charset="0"/>
              </a:rPr>
              <a:t>The institution of VAT – the neutrality.</a:t>
            </a:r>
            <a:endParaRPr lang="it-IT" sz="1800" dirty="0">
              <a:latin typeface="Times New Roman" pitchFamily="18" charset="0"/>
              <a:cs typeface="Times New Roman" pitchFamily="18" charset="0"/>
            </a:endParaRPr>
          </a:p>
        </p:txBody>
      </p:sp>
      <p:sp>
        <p:nvSpPr>
          <p:cNvPr id="6147" name="Segnaposto contenuto 2"/>
          <p:cNvSpPr>
            <a:spLocks noGrp="1" noChangeArrowheads="1"/>
          </p:cNvSpPr>
          <p:nvPr>
            <p:ph idx="1"/>
          </p:nvPr>
        </p:nvSpPr>
        <p:spPr>
          <a:xfrm>
            <a:off x="1187624" y="1268760"/>
            <a:ext cx="7559675" cy="4670425"/>
          </a:xfrm>
        </p:spPr>
        <p:txBody>
          <a:bodyPr/>
          <a:lstStyle/>
          <a:p>
            <a:endParaRPr lang="en-US" sz="1400" dirty="0">
              <a:latin typeface="Times New Roman" pitchFamily="18" charset="0"/>
              <a:cs typeface="Times New Roman" pitchFamily="18" charset="0"/>
            </a:endParaRPr>
          </a:p>
          <a:p>
            <a:pPr algn="just"/>
            <a:r>
              <a:rPr lang="it-IT" sz="1400" dirty="0">
                <a:latin typeface="Times New Roman" pitchFamily="18" charset="0"/>
                <a:cs typeface="Times New Roman" pitchFamily="18" charset="0"/>
              </a:rPr>
              <a:t>In Italy, i</a:t>
            </a:r>
            <a:r>
              <a:rPr lang="en-US" sz="1400" dirty="0">
                <a:latin typeface="Times New Roman" pitchFamily="18" charset="0"/>
                <a:cs typeface="Times New Roman" pitchFamily="18" charset="0"/>
              </a:rPr>
              <a:t>n the context of the general tax reform of the 19th century, the principles of the Directive no. 67/227 were first incorporated into the Delegated law no.825/1971 and subsequently, the </a:t>
            </a:r>
            <a:r>
              <a:rPr lang="en-US" sz="1400" b="1" dirty="0">
                <a:latin typeface="Times New Roman" pitchFamily="18" charset="0"/>
                <a:cs typeface="Times New Roman" pitchFamily="18" charset="0"/>
              </a:rPr>
              <a:t>value added tax was introduced by the D.P.R. no. 633/1972, </a:t>
            </a:r>
            <a:r>
              <a:rPr lang="en-US" sz="1400" dirty="0">
                <a:latin typeface="Times New Roman" pitchFamily="18" charset="0"/>
                <a:cs typeface="Times New Roman" pitchFamily="18" charset="0"/>
              </a:rPr>
              <a:t>with the consequent abolition of the IGE.</a:t>
            </a: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The key feature of the new institution's tax is evident in the </a:t>
            </a:r>
            <a:r>
              <a:rPr lang="en-US" sz="1400" b="1" dirty="0">
                <a:latin typeface="Times New Roman" pitchFamily="18" charset="0"/>
                <a:cs typeface="Times New Roman" pitchFamily="18" charset="0"/>
              </a:rPr>
              <a:t>neutrality of tax performance over the various stages of the production or distribution cycle. </a:t>
            </a: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The paradigm of a neutral tax, which did </a:t>
            </a:r>
            <a:r>
              <a:rPr lang="en-US" sz="1400" u="sng" dirty="0">
                <a:latin typeface="Times New Roman" pitchFamily="18" charset="0"/>
                <a:cs typeface="Times New Roman" pitchFamily="18" charset="0"/>
              </a:rPr>
              <a:t>not affect the entrepreneurial choices and the conformation of the productive or distributive system</a:t>
            </a:r>
            <a:r>
              <a:rPr lang="en-US" sz="1400" dirty="0">
                <a:latin typeface="Times New Roman" pitchFamily="18" charset="0"/>
                <a:cs typeface="Times New Roman" pitchFamily="18" charset="0"/>
              </a:rPr>
              <a:t>, was accepted, as it was intended to be </a:t>
            </a:r>
            <a:r>
              <a:rPr lang="en-US" sz="1400" b="1" dirty="0">
                <a:latin typeface="Times New Roman" pitchFamily="18" charset="0"/>
                <a:cs typeface="Times New Roman" pitchFamily="18" charset="0"/>
              </a:rPr>
              <a:t>poured exclusively on the final consumer </a:t>
            </a:r>
            <a:r>
              <a:rPr lang="en-US" sz="1400" dirty="0">
                <a:latin typeface="Times New Roman" pitchFamily="18" charset="0"/>
                <a:cs typeface="Times New Roman" pitchFamily="18" charset="0"/>
              </a:rPr>
              <a:t>and </a:t>
            </a:r>
            <a:r>
              <a:rPr lang="en-US" sz="1400" b="1" dirty="0">
                <a:latin typeface="Times New Roman" pitchFamily="18" charset="0"/>
                <a:cs typeface="Times New Roman" pitchFamily="18" charset="0"/>
              </a:rPr>
              <a:t>independently of the number of transactions and the movement of goods or services in the relationships among economic agents </a:t>
            </a:r>
            <a:r>
              <a:rPr lang="en-US" sz="1400" dirty="0">
                <a:latin typeface="Times New Roman" pitchFamily="18" charset="0"/>
                <a:cs typeface="Times New Roman" pitchFamily="18" charset="0"/>
              </a:rPr>
              <a:t>(entrepreneurs or  professionals).</a:t>
            </a: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It is therefore abandoned the idea of ​​a multiple cumulative tax (as IGE system made), which hit cumulatively the various transactions of exchange within the same economic cycle of goods or services. Which cause an increase in the cost of the goods depending on the multitude of production and distribution phenomena, creating market distortions and inequalities in treatment.</a:t>
            </a:r>
            <a:endParaRPr lang="it-IT" sz="1400" dirty="0">
              <a:latin typeface="Times New Roman" pitchFamily="18" charset="0"/>
              <a:cs typeface="Times New Roman" pitchFamily="18" charset="0"/>
            </a:endParaRPr>
          </a:p>
          <a:p>
            <a:endParaRPr lang="it-IT" sz="1400" dirty="0">
              <a:latin typeface="Times New Roman" pitchFamily="18" charset="0"/>
              <a:cs typeface="Times New Roman" pitchFamily="18" charset="0"/>
            </a:endParaRPr>
          </a:p>
          <a:p>
            <a:endParaRPr lang="it-IT" sz="1400" dirty="0">
              <a:latin typeface="Times New Roman" pitchFamily="18" charset="0"/>
              <a:cs typeface="Times New Roman" pitchFamily="18" charset="0"/>
            </a:endParaRPr>
          </a:p>
        </p:txBody>
      </p:sp>
      <p:sp>
        <p:nvSpPr>
          <p:cNvPr id="6148" name="Segnaposto data 3"/>
          <p:cNvSpPr>
            <a:spLocks noGrp="1"/>
          </p:cNvSpPr>
          <p:nvPr>
            <p:ph type="dt" sz="quarter" idx="10"/>
          </p:nvPr>
        </p:nvSpPr>
        <p:spPr>
          <a:noFill/>
          <a:ln>
            <a:miter lim="800000"/>
            <a:headEnd/>
            <a:tailEnd/>
          </a:ln>
        </p:spPr>
        <p:txBody>
          <a:bodyPr/>
          <a:lstStyle/>
          <a:p>
            <a:fld id="{B4372590-2384-4449-BB6A-3212D7000B9F}" type="datetime1">
              <a:rPr lang="it-IT" altLang="it-IT" smtClean="0">
                <a:ea typeface="ＭＳ Ｐゴシック" pitchFamily="34" charset="-128"/>
              </a:rPr>
              <a:pPr/>
              <a:t>25/09/2018</a:t>
            </a:fld>
            <a:endParaRPr lang="it-IT" altLang="it-IT">
              <a:ea typeface="ＭＳ Ｐゴシック" pitchFamily="34" charset="-128"/>
            </a:endParaRPr>
          </a:p>
        </p:txBody>
      </p:sp>
      <p:sp>
        <p:nvSpPr>
          <p:cNvPr id="6149" name="Segnaposto piè di pagina 4"/>
          <p:cNvSpPr>
            <a:spLocks noGrp="1"/>
          </p:cNvSpPr>
          <p:nvPr>
            <p:ph type="ftr" sz="quarter" idx="11"/>
          </p:nvPr>
        </p:nvSpPr>
        <p:spPr>
          <a:noFill/>
          <a:ln>
            <a:miter lim="800000"/>
            <a:headEnd/>
            <a:tailEnd/>
          </a:ln>
        </p:spPr>
        <p:txBody>
          <a:bodyPr/>
          <a:lstStyle/>
          <a:p>
            <a:r>
              <a:rPr lang="en-US" b="1" dirty="0"/>
              <a:t>Models of taxation: the VAT system</a:t>
            </a:r>
            <a:endParaRPr lang="it-IT" altLang="it-IT" dirty="0">
              <a:ea typeface="ＭＳ Ｐゴシック" pitchFamily="34" charset="-128"/>
            </a:endParaRPr>
          </a:p>
        </p:txBody>
      </p:sp>
      <p:sp>
        <p:nvSpPr>
          <p:cNvPr id="6150" name="Segnaposto numero diapositiva 5"/>
          <p:cNvSpPr>
            <a:spLocks noGrp="1"/>
          </p:cNvSpPr>
          <p:nvPr>
            <p:ph type="sldNum" sz="quarter" idx="12"/>
          </p:nvPr>
        </p:nvSpPr>
        <p:spPr>
          <a:noFill/>
          <a:ln>
            <a:miter lim="800000"/>
            <a:headEnd/>
            <a:tailEnd/>
          </a:ln>
        </p:spPr>
        <p:txBody>
          <a:bodyPr/>
          <a:lstStyle/>
          <a:p>
            <a:r>
              <a:rPr lang="it-IT" altLang="it-IT"/>
              <a:t>Pagina </a:t>
            </a:r>
            <a:fld id="{FE47938D-BDC6-4B7C-8D5E-ADFF1C0FD4DC}" type="slidenum">
              <a:rPr lang="it-IT" altLang="it-IT"/>
              <a:pPr/>
              <a:t>3</a:t>
            </a:fld>
            <a:endParaRPr lang="it-IT" altLang="it-IT"/>
          </a:p>
        </p:txBody>
      </p:sp>
      <p:sp>
        <p:nvSpPr>
          <p:cNvPr id="7" name="Freccia in giù 6"/>
          <p:cNvSpPr/>
          <p:nvPr/>
        </p:nvSpPr>
        <p:spPr bwMode="auto">
          <a:xfrm>
            <a:off x="4355976" y="4221088"/>
            <a:ext cx="648072" cy="978408"/>
          </a:xfrm>
          <a:prstGeom prst="downArrow">
            <a:avLst>
              <a:gd name="adj1" fmla="val 50000"/>
              <a:gd name="adj2" fmla="val 66126"/>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charset="0"/>
              <a:ea typeface="ＭＳ Ｐゴシック" pitchFamily="1" charset="-128"/>
            </a:endParaRPr>
          </a:p>
        </p:txBody>
      </p:sp>
      <p:sp>
        <p:nvSpPr>
          <p:cNvPr id="8" name="Freccia in giù 7"/>
          <p:cNvSpPr/>
          <p:nvPr/>
        </p:nvSpPr>
        <p:spPr bwMode="auto">
          <a:xfrm>
            <a:off x="4860032" y="4149080"/>
            <a:ext cx="484632" cy="720080"/>
          </a:xfrm>
          <a:prstGeom prst="downArrow">
            <a:avLst>
              <a:gd name="adj1" fmla="val 100000"/>
              <a:gd name="adj2" fmla="val 59676"/>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charset="0"/>
              <a:ea typeface="ＭＳ Ｐゴシック" pitchFamily="1" charset="-128"/>
            </a:endParaRPr>
          </a:p>
        </p:txBody>
      </p:sp>
      <p:cxnSp>
        <p:nvCxnSpPr>
          <p:cNvPr id="10" name="Connettore 2 9"/>
          <p:cNvCxnSpPr/>
          <p:nvPr/>
        </p:nvCxnSpPr>
        <p:spPr bwMode="auto">
          <a:xfrm>
            <a:off x="5220072" y="4221088"/>
            <a:ext cx="914400" cy="914400"/>
          </a:xfrm>
          <a:prstGeom prst="straightConnector1">
            <a:avLst/>
          </a:prstGeom>
          <a:noFill/>
          <a:ln>
            <a:noFill/>
            <a:tailEnd type="arrow"/>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sp>
        <p:nvSpPr>
          <p:cNvPr id="11" name="Freccia in giù 10"/>
          <p:cNvSpPr/>
          <p:nvPr/>
        </p:nvSpPr>
        <p:spPr bwMode="auto">
          <a:xfrm>
            <a:off x="4716016" y="4149080"/>
            <a:ext cx="484632" cy="978408"/>
          </a:xfrm>
          <a:prstGeom prst="downArrow">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charset="0"/>
              <a:ea typeface="ＭＳ Ｐゴシック" pitchFamily="1"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noChangeArrowheads="1"/>
          </p:cNvSpPr>
          <p:nvPr>
            <p:ph type="title"/>
          </p:nvPr>
        </p:nvSpPr>
        <p:spPr/>
        <p:txBody>
          <a:bodyPr/>
          <a:lstStyle/>
          <a:p>
            <a:r>
              <a:rPr lang="en-US" sz="1800" dirty="0">
                <a:latin typeface="Times New Roman" pitchFamily="18" charset="0"/>
                <a:cs typeface="Times New Roman" pitchFamily="18" charset="0"/>
              </a:rPr>
              <a:t>The institution of VAT – the neutrality.</a:t>
            </a:r>
            <a:endParaRPr lang="it-IT" sz="1800" dirty="0">
              <a:latin typeface="Times New Roman" pitchFamily="18" charset="0"/>
              <a:cs typeface="Times New Roman" pitchFamily="18" charset="0"/>
            </a:endParaRPr>
          </a:p>
        </p:txBody>
      </p:sp>
      <p:sp>
        <p:nvSpPr>
          <p:cNvPr id="6147" name="Segnaposto contenuto 2"/>
          <p:cNvSpPr>
            <a:spLocks noGrp="1" noChangeArrowheads="1"/>
          </p:cNvSpPr>
          <p:nvPr>
            <p:ph idx="1"/>
          </p:nvPr>
        </p:nvSpPr>
        <p:spPr>
          <a:xfrm>
            <a:off x="1187624" y="1268760"/>
            <a:ext cx="7559675" cy="4670425"/>
          </a:xfrm>
        </p:spPr>
        <p:txBody>
          <a:bodyPr/>
          <a:lstStyle/>
          <a:p>
            <a:endParaRPr lang="en-US" sz="1400" dirty="0">
              <a:latin typeface="Times New Roman" pitchFamily="18" charset="0"/>
              <a:cs typeface="Times New Roman" pitchFamily="18" charset="0"/>
            </a:endParaRPr>
          </a:p>
          <a:p>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Vat is collected </a:t>
            </a:r>
            <a:r>
              <a:rPr lang="en-US" sz="1400" b="1" dirty="0">
                <a:latin typeface="Times New Roman" pitchFamily="18" charset="0"/>
                <a:cs typeface="Times New Roman" pitchFamily="18" charset="0"/>
              </a:rPr>
              <a:t>fractionally</a:t>
            </a:r>
            <a:r>
              <a:rPr lang="en-US" sz="1400" dirty="0">
                <a:latin typeface="Times New Roman" pitchFamily="18" charset="0"/>
                <a:cs typeface="Times New Roman" pitchFamily="18" charset="0"/>
              </a:rPr>
              <a:t>, via a system of partial payments whereby taxable persons (i.e., VAT-registered businesses) deduct from the VAT they have collected the amount of tax they have paid to other taxable persons on purchases for their business activities.</a:t>
            </a:r>
          </a:p>
          <a:p>
            <a:pPr algn="just"/>
            <a:endParaRPr lang="en-US" sz="1400" dirty="0">
              <a:latin typeface="Times New Roman" pitchFamily="18" charset="0"/>
              <a:cs typeface="Times New Roman" pitchFamily="18" charset="0"/>
            </a:endParaRP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The economic agents (entrepreneurs or  professionals) have the </a:t>
            </a:r>
            <a:r>
              <a:rPr lang="en-US" sz="1400" b="1" dirty="0">
                <a:latin typeface="Times New Roman" pitchFamily="18" charset="0"/>
                <a:cs typeface="Times New Roman" pitchFamily="18" charset="0"/>
              </a:rPr>
              <a:t>right of redress </a:t>
            </a:r>
            <a:r>
              <a:rPr lang="en-US" sz="1400" dirty="0">
                <a:latin typeface="Times New Roman" pitchFamily="18" charset="0"/>
                <a:cs typeface="Times New Roman" pitchFamily="18" charset="0"/>
              </a:rPr>
              <a:t>by the negotiating counterparty, which corresponds to the price of the goods or services, and at the same time they are allowed </a:t>
            </a:r>
            <a:r>
              <a:rPr lang="en-US" sz="1400" b="1" dirty="0">
                <a:latin typeface="Times New Roman" pitchFamily="18" charset="0"/>
                <a:cs typeface="Times New Roman" pitchFamily="18" charset="0"/>
              </a:rPr>
              <a:t>to deduct </a:t>
            </a:r>
            <a:r>
              <a:rPr lang="en-US" sz="1400" dirty="0">
                <a:latin typeface="Times New Roman" pitchFamily="18" charset="0"/>
                <a:cs typeface="Times New Roman" pitchFamily="18" charset="0"/>
              </a:rPr>
              <a:t>from the debt to the Treasury (</a:t>
            </a:r>
            <a:r>
              <a:rPr lang="en-US" sz="1400" dirty="0" err="1">
                <a:latin typeface="Times New Roman" pitchFamily="18" charset="0"/>
                <a:cs typeface="Times New Roman" pitchFamily="18" charset="0"/>
              </a:rPr>
              <a:t>Erario</a:t>
            </a:r>
            <a:r>
              <a:rPr lang="en-US" sz="1400" dirty="0">
                <a:latin typeface="Times New Roman" pitchFamily="18" charset="0"/>
                <a:cs typeface="Times New Roman" pitchFamily="18" charset="0"/>
              </a:rPr>
              <a:t>) the VAT paid on purchases of goods or services in turn used for the production or distribution of the goods to be exchanged . </a:t>
            </a:r>
          </a:p>
          <a:p>
            <a:pPr algn="just"/>
            <a:endParaRPr lang="en-US" sz="1400" dirty="0">
              <a:latin typeface="Times New Roman" pitchFamily="18" charset="0"/>
              <a:cs typeface="Times New Roman" pitchFamily="18" charset="0"/>
            </a:endParaRP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VAT is paid by the final consumer as it is incapable of deducting the tax paid for previous production and distribution phases.</a:t>
            </a:r>
          </a:p>
          <a:p>
            <a:pPr algn="just"/>
            <a:endParaRPr lang="en-US" sz="1400" dirty="0">
              <a:latin typeface="Times New Roman" pitchFamily="18" charset="0"/>
              <a:cs typeface="Times New Roman" pitchFamily="18" charset="0"/>
            </a:endParaRPr>
          </a:p>
        </p:txBody>
      </p:sp>
      <p:sp>
        <p:nvSpPr>
          <p:cNvPr id="6148" name="Segnaposto data 3"/>
          <p:cNvSpPr>
            <a:spLocks noGrp="1"/>
          </p:cNvSpPr>
          <p:nvPr>
            <p:ph type="dt" sz="quarter" idx="10"/>
          </p:nvPr>
        </p:nvSpPr>
        <p:spPr>
          <a:noFill/>
          <a:ln>
            <a:miter lim="800000"/>
            <a:headEnd/>
            <a:tailEnd/>
          </a:ln>
        </p:spPr>
        <p:txBody>
          <a:bodyPr/>
          <a:lstStyle/>
          <a:p>
            <a:fld id="{B4372590-2384-4449-BB6A-3212D7000B9F}" type="datetime1">
              <a:rPr lang="it-IT" altLang="it-IT" smtClean="0">
                <a:ea typeface="ＭＳ Ｐゴシック" pitchFamily="34" charset="-128"/>
              </a:rPr>
              <a:pPr/>
              <a:t>25/09/2018</a:t>
            </a:fld>
            <a:endParaRPr lang="it-IT" altLang="it-IT">
              <a:ea typeface="ＭＳ Ｐゴシック" pitchFamily="34" charset="-128"/>
            </a:endParaRPr>
          </a:p>
        </p:txBody>
      </p:sp>
      <p:sp>
        <p:nvSpPr>
          <p:cNvPr id="6149" name="Segnaposto piè di pagina 4"/>
          <p:cNvSpPr>
            <a:spLocks noGrp="1"/>
          </p:cNvSpPr>
          <p:nvPr>
            <p:ph type="ftr" sz="quarter" idx="11"/>
          </p:nvPr>
        </p:nvSpPr>
        <p:spPr>
          <a:noFill/>
          <a:ln>
            <a:miter lim="800000"/>
            <a:headEnd/>
            <a:tailEnd/>
          </a:ln>
        </p:spPr>
        <p:txBody>
          <a:bodyPr/>
          <a:lstStyle/>
          <a:p>
            <a:r>
              <a:rPr lang="en-US" b="1" dirty="0"/>
              <a:t>Models of taxation: the VAT system</a:t>
            </a:r>
            <a:endParaRPr lang="it-IT" altLang="it-IT" dirty="0">
              <a:ea typeface="ＭＳ Ｐゴシック" pitchFamily="34" charset="-128"/>
            </a:endParaRPr>
          </a:p>
        </p:txBody>
      </p:sp>
      <p:sp>
        <p:nvSpPr>
          <p:cNvPr id="6150" name="Segnaposto numero diapositiva 5"/>
          <p:cNvSpPr>
            <a:spLocks noGrp="1"/>
          </p:cNvSpPr>
          <p:nvPr>
            <p:ph type="sldNum" sz="quarter" idx="12"/>
          </p:nvPr>
        </p:nvSpPr>
        <p:spPr>
          <a:noFill/>
          <a:ln>
            <a:miter lim="800000"/>
            <a:headEnd/>
            <a:tailEnd/>
          </a:ln>
        </p:spPr>
        <p:txBody>
          <a:bodyPr/>
          <a:lstStyle/>
          <a:p>
            <a:r>
              <a:rPr lang="it-IT" altLang="it-IT"/>
              <a:t>Pagina </a:t>
            </a:r>
            <a:fld id="{FE47938D-BDC6-4B7C-8D5E-ADFF1C0FD4DC}" type="slidenum">
              <a:rPr lang="it-IT" altLang="it-IT"/>
              <a:pPr/>
              <a:t>4</a:t>
            </a:fld>
            <a:endParaRPr lang="it-IT" altLang="it-IT"/>
          </a:p>
        </p:txBody>
      </p:sp>
      <p:sp>
        <p:nvSpPr>
          <p:cNvPr id="7" name="Freccia in giù 6"/>
          <p:cNvSpPr/>
          <p:nvPr/>
        </p:nvSpPr>
        <p:spPr bwMode="auto">
          <a:xfrm>
            <a:off x="4355976" y="4221088"/>
            <a:ext cx="648072" cy="978408"/>
          </a:xfrm>
          <a:prstGeom prst="downArrow">
            <a:avLst>
              <a:gd name="adj1" fmla="val 50000"/>
              <a:gd name="adj2" fmla="val 66126"/>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charset="0"/>
              <a:ea typeface="ＭＳ Ｐゴシック" pitchFamily="1" charset="-128"/>
            </a:endParaRPr>
          </a:p>
        </p:txBody>
      </p:sp>
      <p:sp>
        <p:nvSpPr>
          <p:cNvPr id="8" name="Freccia in giù 7"/>
          <p:cNvSpPr/>
          <p:nvPr/>
        </p:nvSpPr>
        <p:spPr bwMode="auto">
          <a:xfrm>
            <a:off x="4860032" y="4149080"/>
            <a:ext cx="484632" cy="720080"/>
          </a:xfrm>
          <a:prstGeom prst="downArrow">
            <a:avLst>
              <a:gd name="adj1" fmla="val 100000"/>
              <a:gd name="adj2" fmla="val 59676"/>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charset="0"/>
              <a:ea typeface="ＭＳ Ｐゴシック" pitchFamily="1" charset="-128"/>
            </a:endParaRPr>
          </a:p>
        </p:txBody>
      </p:sp>
      <p:cxnSp>
        <p:nvCxnSpPr>
          <p:cNvPr id="10" name="Connettore 2 9"/>
          <p:cNvCxnSpPr/>
          <p:nvPr/>
        </p:nvCxnSpPr>
        <p:spPr bwMode="auto">
          <a:xfrm>
            <a:off x="5220072" y="4221088"/>
            <a:ext cx="914400" cy="914400"/>
          </a:xfrm>
          <a:prstGeom prst="straightConnector1">
            <a:avLst/>
          </a:prstGeom>
          <a:noFill/>
          <a:ln>
            <a:noFill/>
            <a:tailEnd type="arrow"/>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sp>
        <p:nvSpPr>
          <p:cNvPr id="11" name="Freccia in giù 10"/>
          <p:cNvSpPr/>
          <p:nvPr/>
        </p:nvSpPr>
        <p:spPr bwMode="auto">
          <a:xfrm>
            <a:off x="4716016" y="4149080"/>
            <a:ext cx="484632" cy="978408"/>
          </a:xfrm>
          <a:prstGeom prst="downArrow">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charset="0"/>
              <a:ea typeface="ＭＳ Ｐゴシック" pitchFamily="1"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noChangeArrowheads="1"/>
          </p:cNvSpPr>
          <p:nvPr>
            <p:ph type="title"/>
          </p:nvPr>
        </p:nvSpPr>
        <p:spPr>
          <a:xfrm>
            <a:off x="1115616" y="404664"/>
            <a:ext cx="7559675" cy="504825"/>
          </a:xfrm>
        </p:spPr>
        <p:txBody>
          <a:bodyPr/>
          <a:lstStyle/>
          <a:p>
            <a:r>
              <a:rPr lang="en-US" sz="1800" dirty="0">
                <a:latin typeface="Times New Roman" pitchFamily="18" charset="0"/>
                <a:cs typeface="Times New Roman" pitchFamily="18" charset="0"/>
              </a:rPr>
              <a:t>The institution of VAT – the neutrality.</a:t>
            </a:r>
            <a:endParaRPr lang="it-IT" sz="1800" dirty="0">
              <a:latin typeface="Times New Roman" pitchFamily="18" charset="0"/>
              <a:cs typeface="Times New Roman" pitchFamily="18" charset="0"/>
            </a:endParaRPr>
          </a:p>
        </p:txBody>
      </p:sp>
      <p:sp>
        <p:nvSpPr>
          <p:cNvPr id="6147" name="Segnaposto contenuto 2"/>
          <p:cNvSpPr>
            <a:spLocks noGrp="1" noChangeArrowheads="1"/>
          </p:cNvSpPr>
          <p:nvPr>
            <p:ph idx="1"/>
          </p:nvPr>
        </p:nvSpPr>
        <p:spPr>
          <a:xfrm>
            <a:off x="1187624" y="1268760"/>
            <a:ext cx="7559675" cy="4670425"/>
          </a:xfrm>
        </p:spPr>
        <p:txBody>
          <a:bodyPr/>
          <a:lstStyle/>
          <a:p>
            <a:endParaRPr lang="en-US" sz="1400" dirty="0">
              <a:latin typeface="Times New Roman" pitchFamily="18" charset="0"/>
              <a:cs typeface="Times New Roman" pitchFamily="18" charset="0"/>
            </a:endParaRPr>
          </a:p>
          <a:p>
            <a:pPr algn="just">
              <a:buNone/>
            </a:pPr>
            <a:endParaRPr lang="en-US" sz="1400" dirty="0">
              <a:latin typeface="Times New Roman" pitchFamily="18" charset="0"/>
              <a:cs typeface="Times New Roman" pitchFamily="18" charset="0"/>
            </a:endParaRPr>
          </a:p>
          <a:p>
            <a:pPr algn="just">
              <a:buNone/>
            </a:pPr>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The neutrality of VAT is </a:t>
            </a:r>
            <a:r>
              <a:rPr lang="en-US" sz="1400" b="1" dirty="0">
                <a:latin typeface="Times New Roman" pitchFamily="18" charset="0"/>
                <a:cs typeface="Times New Roman" pitchFamily="18" charset="0"/>
              </a:rPr>
              <a:t>the natural consequence of the tax application mechanism </a:t>
            </a:r>
            <a:r>
              <a:rPr lang="en-US" sz="1400" dirty="0">
                <a:latin typeface="Times New Roman" pitchFamily="18" charset="0"/>
                <a:cs typeface="Times New Roman" pitchFamily="18" charset="0"/>
              </a:rPr>
              <a:t>and </a:t>
            </a:r>
            <a:br>
              <a:rPr lang="en-US" sz="1400" dirty="0">
                <a:latin typeface="Times New Roman" pitchFamily="18" charset="0"/>
                <a:cs typeface="Times New Roman" pitchFamily="18" charset="0"/>
              </a:rPr>
            </a:br>
            <a:r>
              <a:rPr lang="en-US" sz="1400" dirty="0">
                <a:latin typeface="Times New Roman" pitchFamily="18" charset="0"/>
                <a:cs typeface="Times New Roman" pitchFamily="18" charset="0"/>
              </a:rPr>
              <a:t>is reflected, within the state, in the neutralization of the tax provision in relation to the number of intermediate steps suffered by the goods or services between the production phase and that of the placing on the market (</a:t>
            </a:r>
            <a:r>
              <a:rPr lang="en-US" sz="1400" b="1" dirty="0">
                <a:latin typeface="Times New Roman" pitchFamily="18" charset="0"/>
                <a:cs typeface="Times New Roman" pitchFamily="18" charset="0"/>
              </a:rPr>
              <a:t>National neutrality </a:t>
            </a:r>
            <a:r>
              <a:rPr lang="en-US" sz="1400" dirty="0">
                <a:latin typeface="Times New Roman" pitchFamily="18" charset="0"/>
                <a:cs typeface="Times New Roman" pitchFamily="18" charset="0"/>
              </a:rPr>
              <a:t>- </a:t>
            </a:r>
            <a:r>
              <a:rPr lang="en-US" sz="1400" i="1" dirty="0" err="1">
                <a:latin typeface="Times New Roman" pitchFamily="18" charset="0"/>
                <a:cs typeface="Times New Roman" pitchFamily="18" charset="0"/>
              </a:rPr>
              <a:t>neutralità</a:t>
            </a:r>
            <a:r>
              <a:rPr lang="en-US" sz="1400" i="1" dirty="0">
                <a:latin typeface="Times New Roman" pitchFamily="18" charset="0"/>
                <a:cs typeface="Times New Roman" pitchFamily="18" charset="0"/>
              </a:rPr>
              <a:t> </a:t>
            </a:r>
            <a:r>
              <a:rPr lang="en-US" sz="1400" i="1" dirty="0" err="1">
                <a:latin typeface="Times New Roman" pitchFamily="18" charset="0"/>
                <a:cs typeface="Times New Roman" pitchFamily="18" charset="0"/>
              </a:rPr>
              <a:t>interna</a:t>
            </a:r>
            <a:r>
              <a:rPr lang="en-US" sz="1400" i="1" dirty="0">
                <a:latin typeface="Times New Roman" pitchFamily="18" charset="0"/>
                <a:cs typeface="Times New Roman" pitchFamily="18" charset="0"/>
              </a:rPr>
              <a:t> </a:t>
            </a:r>
            <a:r>
              <a:rPr lang="en-US" sz="1400" dirty="0">
                <a:latin typeface="Times New Roman" pitchFamily="18" charset="0"/>
                <a:cs typeface="Times New Roman" pitchFamily="18" charset="0"/>
              </a:rPr>
              <a:t>).</a:t>
            </a:r>
          </a:p>
          <a:p>
            <a:pPr algn="just"/>
            <a:endParaRPr lang="en-US" sz="1400" dirty="0">
              <a:latin typeface="Times New Roman" pitchFamily="18" charset="0"/>
              <a:cs typeface="Times New Roman" pitchFamily="18" charset="0"/>
            </a:endParaRP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At the same time at Community level the adoption of VAT produces a tax transparency when transferring goods to the market of another European State, ending to hit only on the final consumer and not even on the entrepreneur or the professional, so as to </a:t>
            </a:r>
            <a:r>
              <a:rPr lang="en-US" sz="1400" b="1" dirty="0">
                <a:latin typeface="Times New Roman" pitchFamily="18" charset="0"/>
                <a:cs typeface="Times New Roman" pitchFamily="18" charset="0"/>
              </a:rPr>
              <a:t>ensure neutrality in the international treatment of commercial transactions</a:t>
            </a:r>
            <a:r>
              <a:rPr lang="en-US" sz="1400" dirty="0">
                <a:latin typeface="Times New Roman" pitchFamily="18" charset="0"/>
                <a:cs typeface="Times New Roman" pitchFamily="18" charset="0"/>
              </a:rPr>
              <a:t> (</a:t>
            </a:r>
            <a:r>
              <a:rPr lang="en-US" sz="1400" b="1" dirty="0">
                <a:latin typeface="Times New Roman" pitchFamily="18" charset="0"/>
                <a:cs typeface="Times New Roman" pitchFamily="18" charset="0"/>
              </a:rPr>
              <a:t>International neutrality </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neutralità</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esterna</a:t>
            </a:r>
            <a:r>
              <a:rPr lang="en-US" sz="1400" dirty="0">
                <a:latin typeface="Times New Roman" pitchFamily="18" charset="0"/>
                <a:cs typeface="Times New Roman" pitchFamily="18" charset="0"/>
              </a:rPr>
              <a:t>). </a:t>
            </a:r>
          </a:p>
          <a:p>
            <a:pPr algn="just"/>
            <a:endParaRPr lang="it-IT" sz="1400" dirty="0">
              <a:latin typeface="Times New Roman" pitchFamily="18" charset="0"/>
              <a:cs typeface="Times New Roman" pitchFamily="18" charset="0"/>
            </a:endParaRPr>
          </a:p>
        </p:txBody>
      </p:sp>
      <p:sp>
        <p:nvSpPr>
          <p:cNvPr id="6148" name="Segnaposto data 3"/>
          <p:cNvSpPr>
            <a:spLocks noGrp="1"/>
          </p:cNvSpPr>
          <p:nvPr>
            <p:ph type="dt" sz="quarter" idx="10"/>
          </p:nvPr>
        </p:nvSpPr>
        <p:spPr>
          <a:noFill/>
          <a:ln>
            <a:miter lim="800000"/>
            <a:headEnd/>
            <a:tailEnd/>
          </a:ln>
        </p:spPr>
        <p:txBody>
          <a:bodyPr/>
          <a:lstStyle/>
          <a:p>
            <a:fld id="{B4372590-2384-4449-BB6A-3212D7000B9F}" type="datetime1">
              <a:rPr lang="it-IT" altLang="it-IT" smtClean="0">
                <a:ea typeface="ＭＳ Ｐゴシック" pitchFamily="34" charset="-128"/>
              </a:rPr>
              <a:pPr/>
              <a:t>25/09/2018</a:t>
            </a:fld>
            <a:endParaRPr lang="it-IT" altLang="it-IT">
              <a:ea typeface="ＭＳ Ｐゴシック" pitchFamily="34" charset="-128"/>
            </a:endParaRPr>
          </a:p>
        </p:txBody>
      </p:sp>
      <p:sp>
        <p:nvSpPr>
          <p:cNvPr id="6149" name="Segnaposto piè di pagina 4"/>
          <p:cNvSpPr>
            <a:spLocks noGrp="1"/>
          </p:cNvSpPr>
          <p:nvPr>
            <p:ph type="ftr" sz="quarter" idx="11"/>
          </p:nvPr>
        </p:nvSpPr>
        <p:spPr>
          <a:noFill/>
          <a:ln>
            <a:miter lim="800000"/>
            <a:headEnd/>
            <a:tailEnd/>
          </a:ln>
        </p:spPr>
        <p:txBody>
          <a:bodyPr/>
          <a:lstStyle/>
          <a:p>
            <a:r>
              <a:rPr lang="en-US" b="1" dirty="0"/>
              <a:t>Models of taxation: the VAT system</a:t>
            </a:r>
            <a:endParaRPr lang="it-IT" altLang="it-IT" dirty="0">
              <a:ea typeface="ＭＳ Ｐゴシック" pitchFamily="34" charset="-128"/>
            </a:endParaRPr>
          </a:p>
        </p:txBody>
      </p:sp>
      <p:sp>
        <p:nvSpPr>
          <p:cNvPr id="6150" name="Segnaposto numero diapositiva 5"/>
          <p:cNvSpPr>
            <a:spLocks noGrp="1"/>
          </p:cNvSpPr>
          <p:nvPr>
            <p:ph type="sldNum" sz="quarter" idx="12"/>
          </p:nvPr>
        </p:nvSpPr>
        <p:spPr>
          <a:noFill/>
          <a:ln>
            <a:miter lim="800000"/>
            <a:headEnd/>
            <a:tailEnd/>
          </a:ln>
        </p:spPr>
        <p:txBody>
          <a:bodyPr/>
          <a:lstStyle/>
          <a:p>
            <a:r>
              <a:rPr lang="it-IT" altLang="it-IT"/>
              <a:t>Pagina </a:t>
            </a:r>
            <a:fld id="{FE47938D-BDC6-4B7C-8D5E-ADFF1C0FD4DC}" type="slidenum">
              <a:rPr lang="it-IT" altLang="it-IT"/>
              <a:pPr/>
              <a:t>5</a:t>
            </a:fld>
            <a:endParaRPr lang="it-IT" altLang="it-IT"/>
          </a:p>
        </p:txBody>
      </p:sp>
      <p:sp>
        <p:nvSpPr>
          <p:cNvPr id="7" name="Freccia in giù 6"/>
          <p:cNvSpPr/>
          <p:nvPr/>
        </p:nvSpPr>
        <p:spPr bwMode="auto">
          <a:xfrm>
            <a:off x="4355976" y="4221088"/>
            <a:ext cx="648072" cy="978408"/>
          </a:xfrm>
          <a:prstGeom prst="downArrow">
            <a:avLst>
              <a:gd name="adj1" fmla="val 50000"/>
              <a:gd name="adj2" fmla="val 66126"/>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charset="0"/>
              <a:ea typeface="ＭＳ Ｐゴシック" pitchFamily="1" charset="-128"/>
            </a:endParaRPr>
          </a:p>
        </p:txBody>
      </p:sp>
      <p:sp>
        <p:nvSpPr>
          <p:cNvPr id="8" name="Freccia in giù 7"/>
          <p:cNvSpPr/>
          <p:nvPr/>
        </p:nvSpPr>
        <p:spPr bwMode="auto">
          <a:xfrm>
            <a:off x="4860032" y="4149080"/>
            <a:ext cx="484632" cy="720080"/>
          </a:xfrm>
          <a:prstGeom prst="downArrow">
            <a:avLst>
              <a:gd name="adj1" fmla="val 100000"/>
              <a:gd name="adj2" fmla="val 59676"/>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charset="0"/>
              <a:ea typeface="ＭＳ Ｐゴシック" pitchFamily="1" charset="-128"/>
            </a:endParaRPr>
          </a:p>
        </p:txBody>
      </p:sp>
      <p:cxnSp>
        <p:nvCxnSpPr>
          <p:cNvPr id="10" name="Connettore 2 9"/>
          <p:cNvCxnSpPr/>
          <p:nvPr/>
        </p:nvCxnSpPr>
        <p:spPr bwMode="auto">
          <a:xfrm>
            <a:off x="5220072" y="4221088"/>
            <a:ext cx="914400" cy="914400"/>
          </a:xfrm>
          <a:prstGeom prst="straightConnector1">
            <a:avLst/>
          </a:prstGeom>
          <a:noFill/>
          <a:ln>
            <a:noFill/>
            <a:tailEnd type="arrow"/>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sp>
        <p:nvSpPr>
          <p:cNvPr id="11" name="Freccia in giù 10"/>
          <p:cNvSpPr/>
          <p:nvPr/>
        </p:nvSpPr>
        <p:spPr bwMode="auto">
          <a:xfrm>
            <a:off x="4716016" y="4149080"/>
            <a:ext cx="484632" cy="978408"/>
          </a:xfrm>
          <a:prstGeom prst="downArrow">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charset="0"/>
              <a:ea typeface="ＭＳ Ｐゴシック" pitchFamily="1"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noChangeArrowheads="1"/>
          </p:cNvSpPr>
          <p:nvPr>
            <p:ph type="title"/>
          </p:nvPr>
        </p:nvSpPr>
        <p:spPr/>
        <p:txBody>
          <a:bodyPr/>
          <a:lstStyle/>
          <a:p>
            <a:r>
              <a:rPr lang="en-US" sz="1800" dirty="0">
                <a:latin typeface="Times New Roman" pitchFamily="18" charset="0"/>
                <a:cs typeface="Times New Roman" pitchFamily="18" charset="0"/>
              </a:rPr>
              <a:t>The institution of VAT – the neutrality.</a:t>
            </a:r>
            <a:endParaRPr lang="it-IT" sz="1800" dirty="0">
              <a:latin typeface="Times New Roman" pitchFamily="18" charset="0"/>
              <a:cs typeface="Times New Roman" pitchFamily="18" charset="0"/>
            </a:endParaRPr>
          </a:p>
        </p:txBody>
      </p:sp>
      <p:sp>
        <p:nvSpPr>
          <p:cNvPr id="6147" name="Segnaposto contenuto 2"/>
          <p:cNvSpPr>
            <a:spLocks noGrp="1" noChangeArrowheads="1"/>
          </p:cNvSpPr>
          <p:nvPr>
            <p:ph idx="1"/>
          </p:nvPr>
        </p:nvSpPr>
        <p:spPr>
          <a:xfrm>
            <a:off x="1187624" y="1268760"/>
            <a:ext cx="7559675" cy="4670425"/>
          </a:xfrm>
        </p:spPr>
        <p:txBody>
          <a:bodyPr/>
          <a:lstStyle/>
          <a:p>
            <a:endParaRPr lang="en-US" sz="1400" dirty="0">
              <a:latin typeface="Times New Roman" pitchFamily="18" charset="0"/>
              <a:cs typeface="Times New Roman" pitchFamily="18" charset="0"/>
            </a:endParaRPr>
          </a:p>
          <a:p>
            <a:pPr algn="just">
              <a:buNone/>
            </a:pPr>
            <a:endParaRPr lang="en-US" sz="1400" dirty="0">
              <a:latin typeface="Times New Roman" pitchFamily="18" charset="0"/>
              <a:cs typeface="Times New Roman" pitchFamily="18" charset="0"/>
            </a:endParaRPr>
          </a:p>
          <a:p>
            <a:pPr algn="just"/>
            <a:endParaRPr lang="en-US" sz="1400" dirty="0"/>
          </a:p>
          <a:p>
            <a:pPr algn="just"/>
            <a:r>
              <a:rPr lang="en-US" sz="1400" dirty="0">
                <a:latin typeface="Times New Roman" pitchFamily="18" charset="0"/>
                <a:cs typeface="Times New Roman" pitchFamily="18" charset="0"/>
              </a:rPr>
              <a:t>Neutrality of VAT is one of the most </a:t>
            </a:r>
            <a:r>
              <a:rPr lang="en-US" sz="1400" u="sng" dirty="0">
                <a:latin typeface="Times New Roman" pitchFamily="18" charset="0"/>
                <a:cs typeface="Times New Roman" pitchFamily="18" charset="0"/>
              </a:rPr>
              <a:t>obvious and significant applications in the Community system of the principle of fiscal neutrality </a:t>
            </a:r>
            <a:r>
              <a:rPr lang="en-US" sz="1400" dirty="0">
                <a:latin typeface="Times New Roman" pitchFamily="18" charset="0"/>
                <a:cs typeface="Times New Roman" pitchFamily="18" charset="0"/>
              </a:rPr>
              <a:t>as a fundamental value for the establishment of a common market.</a:t>
            </a:r>
          </a:p>
          <a:p>
            <a:pPr algn="just"/>
            <a:endParaRPr lang="en-US" sz="1400" dirty="0">
              <a:latin typeface="Times New Roman" pitchFamily="18" charset="0"/>
              <a:cs typeface="Times New Roman" pitchFamily="18" charset="0"/>
            </a:endParaRP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Because the </a:t>
            </a:r>
            <a:r>
              <a:rPr lang="en-US" sz="1400" b="1" dirty="0">
                <a:latin typeface="Times New Roman" pitchFamily="18" charset="0"/>
                <a:cs typeface="Times New Roman" pitchFamily="18" charset="0"/>
              </a:rPr>
              <a:t>tax variable is a factor likely to produce distortions </a:t>
            </a:r>
            <a:r>
              <a:rPr lang="en-US" sz="1400" dirty="0">
                <a:latin typeface="Times New Roman" pitchFamily="18" charset="0"/>
                <a:cs typeface="Times New Roman" pitchFamily="18" charset="0"/>
              </a:rPr>
              <a:t>with respect to the market functioning capability and hence as a constrained content element to be circumscribed.</a:t>
            </a:r>
            <a:endParaRPr lang="it-IT" sz="1400" dirty="0">
              <a:latin typeface="Times New Roman" pitchFamily="18" charset="0"/>
              <a:cs typeface="Times New Roman" pitchFamily="18" charset="0"/>
            </a:endParaRPr>
          </a:p>
        </p:txBody>
      </p:sp>
      <p:sp>
        <p:nvSpPr>
          <p:cNvPr id="6148" name="Segnaposto data 3"/>
          <p:cNvSpPr>
            <a:spLocks noGrp="1"/>
          </p:cNvSpPr>
          <p:nvPr>
            <p:ph type="dt" sz="quarter" idx="10"/>
          </p:nvPr>
        </p:nvSpPr>
        <p:spPr>
          <a:noFill/>
          <a:ln>
            <a:miter lim="800000"/>
            <a:headEnd/>
            <a:tailEnd/>
          </a:ln>
        </p:spPr>
        <p:txBody>
          <a:bodyPr/>
          <a:lstStyle/>
          <a:p>
            <a:fld id="{B4372590-2384-4449-BB6A-3212D7000B9F}" type="datetime1">
              <a:rPr lang="it-IT" altLang="it-IT" smtClean="0">
                <a:ea typeface="ＭＳ Ｐゴシック" pitchFamily="34" charset="-128"/>
              </a:rPr>
              <a:pPr/>
              <a:t>25/09/2018</a:t>
            </a:fld>
            <a:endParaRPr lang="it-IT" altLang="it-IT">
              <a:ea typeface="ＭＳ Ｐゴシック" pitchFamily="34" charset="-128"/>
            </a:endParaRPr>
          </a:p>
        </p:txBody>
      </p:sp>
      <p:sp>
        <p:nvSpPr>
          <p:cNvPr id="6149" name="Segnaposto piè di pagina 4"/>
          <p:cNvSpPr>
            <a:spLocks noGrp="1"/>
          </p:cNvSpPr>
          <p:nvPr>
            <p:ph type="ftr" sz="quarter" idx="11"/>
          </p:nvPr>
        </p:nvSpPr>
        <p:spPr>
          <a:noFill/>
          <a:ln>
            <a:miter lim="800000"/>
            <a:headEnd/>
            <a:tailEnd/>
          </a:ln>
        </p:spPr>
        <p:txBody>
          <a:bodyPr/>
          <a:lstStyle/>
          <a:p>
            <a:r>
              <a:rPr lang="en-US" b="1" dirty="0"/>
              <a:t>Models of taxation: the VAT system</a:t>
            </a:r>
            <a:endParaRPr lang="it-IT" altLang="it-IT" dirty="0">
              <a:ea typeface="ＭＳ Ｐゴシック" pitchFamily="34" charset="-128"/>
            </a:endParaRPr>
          </a:p>
        </p:txBody>
      </p:sp>
      <p:sp>
        <p:nvSpPr>
          <p:cNvPr id="6150" name="Segnaposto numero diapositiva 5"/>
          <p:cNvSpPr>
            <a:spLocks noGrp="1"/>
          </p:cNvSpPr>
          <p:nvPr>
            <p:ph type="sldNum" sz="quarter" idx="12"/>
          </p:nvPr>
        </p:nvSpPr>
        <p:spPr>
          <a:noFill/>
          <a:ln>
            <a:miter lim="800000"/>
            <a:headEnd/>
            <a:tailEnd/>
          </a:ln>
        </p:spPr>
        <p:txBody>
          <a:bodyPr/>
          <a:lstStyle/>
          <a:p>
            <a:r>
              <a:rPr lang="it-IT" altLang="it-IT"/>
              <a:t>Pagina </a:t>
            </a:r>
            <a:fld id="{FE47938D-BDC6-4B7C-8D5E-ADFF1C0FD4DC}" type="slidenum">
              <a:rPr lang="it-IT" altLang="it-IT"/>
              <a:pPr/>
              <a:t>6</a:t>
            </a:fld>
            <a:endParaRPr lang="it-IT" altLang="it-IT"/>
          </a:p>
        </p:txBody>
      </p:sp>
      <p:sp>
        <p:nvSpPr>
          <p:cNvPr id="7" name="Freccia in giù 6"/>
          <p:cNvSpPr/>
          <p:nvPr/>
        </p:nvSpPr>
        <p:spPr bwMode="auto">
          <a:xfrm>
            <a:off x="4355976" y="4221088"/>
            <a:ext cx="648072" cy="978408"/>
          </a:xfrm>
          <a:prstGeom prst="downArrow">
            <a:avLst>
              <a:gd name="adj1" fmla="val 50000"/>
              <a:gd name="adj2" fmla="val 66126"/>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charset="0"/>
              <a:ea typeface="ＭＳ Ｐゴシック" pitchFamily="1" charset="-128"/>
            </a:endParaRPr>
          </a:p>
        </p:txBody>
      </p:sp>
      <p:sp>
        <p:nvSpPr>
          <p:cNvPr id="8" name="Freccia in giù 7"/>
          <p:cNvSpPr/>
          <p:nvPr/>
        </p:nvSpPr>
        <p:spPr bwMode="auto">
          <a:xfrm>
            <a:off x="4860032" y="4149080"/>
            <a:ext cx="484632" cy="720080"/>
          </a:xfrm>
          <a:prstGeom prst="downArrow">
            <a:avLst>
              <a:gd name="adj1" fmla="val 100000"/>
              <a:gd name="adj2" fmla="val 59676"/>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charset="0"/>
              <a:ea typeface="ＭＳ Ｐゴシック" pitchFamily="1" charset="-128"/>
            </a:endParaRPr>
          </a:p>
        </p:txBody>
      </p:sp>
      <p:cxnSp>
        <p:nvCxnSpPr>
          <p:cNvPr id="10" name="Connettore 2 9"/>
          <p:cNvCxnSpPr/>
          <p:nvPr/>
        </p:nvCxnSpPr>
        <p:spPr bwMode="auto">
          <a:xfrm>
            <a:off x="5220072" y="4221088"/>
            <a:ext cx="914400" cy="914400"/>
          </a:xfrm>
          <a:prstGeom prst="straightConnector1">
            <a:avLst/>
          </a:prstGeom>
          <a:noFill/>
          <a:ln>
            <a:noFill/>
            <a:tailEnd type="arrow"/>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sp>
        <p:nvSpPr>
          <p:cNvPr id="11" name="Freccia in giù 10"/>
          <p:cNvSpPr/>
          <p:nvPr/>
        </p:nvSpPr>
        <p:spPr bwMode="auto">
          <a:xfrm>
            <a:off x="4716016" y="4149080"/>
            <a:ext cx="484632" cy="978408"/>
          </a:xfrm>
          <a:prstGeom prst="downArrow">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charset="0"/>
              <a:ea typeface="ＭＳ Ｐゴシック" pitchFamily="1" charset="-12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noChangeArrowheads="1"/>
          </p:cNvSpPr>
          <p:nvPr>
            <p:ph type="title"/>
          </p:nvPr>
        </p:nvSpPr>
        <p:spPr/>
        <p:txBody>
          <a:bodyPr/>
          <a:lstStyle/>
          <a:p>
            <a:r>
              <a:rPr lang="en-US" sz="1800" dirty="0">
                <a:latin typeface="Times New Roman" pitchFamily="18" charset="0"/>
                <a:cs typeface="Times New Roman" pitchFamily="18" charset="0"/>
              </a:rPr>
              <a:t>The application of VAT. </a:t>
            </a:r>
            <a:endParaRPr lang="it-IT" sz="1800" dirty="0">
              <a:latin typeface="Times New Roman" pitchFamily="18" charset="0"/>
              <a:cs typeface="Times New Roman" pitchFamily="18" charset="0"/>
            </a:endParaRPr>
          </a:p>
        </p:txBody>
      </p:sp>
      <p:sp>
        <p:nvSpPr>
          <p:cNvPr id="6147" name="Segnaposto contenuto 2"/>
          <p:cNvSpPr>
            <a:spLocks noGrp="1" noChangeArrowheads="1"/>
          </p:cNvSpPr>
          <p:nvPr>
            <p:ph idx="1"/>
          </p:nvPr>
        </p:nvSpPr>
        <p:spPr>
          <a:xfrm>
            <a:off x="1187624" y="1268760"/>
            <a:ext cx="7559675" cy="4670425"/>
          </a:xfrm>
        </p:spPr>
        <p:txBody>
          <a:bodyPr/>
          <a:lstStyle/>
          <a:p>
            <a:endParaRPr lang="en-US" sz="1400" dirty="0">
              <a:latin typeface="Times New Roman" pitchFamily="18" charset="0"/>
              <a:cs typeface="Times New Roman" pitchFamily="18" charset="0"/>
            </a:endParaRPr>
          </a:p>
          <a:p>
            <a:pPr algn="just">
              <a:buNone/>
            </a:pPr>
            <a:endParaRPr lang="en-US" sz="1400" dirty="0">
              <a:latin typeface="Times New Roman" pitchFamily="18" charset="0"/>
              <a:cs typeface="Times New Roman" pitchFamily="18" charset="0"/>
            </a:endParaRPr>
          </a:p>
          <a:p>
            <a:pPr algn="just"/>
            <a:endParaRPr lang="en-US" sz="1400" dirty="0"/>
          </a:p>
          <a:p>
            <a:pPr algn="just"/>
            <a:r>
              <a:rPr lang="en-US" sz="1400" dirty="0">
                <a:latin typeface="Times New Roman" pitchFamily="18" charset="0"/>
                <a:cs typeface="Times New Roman" pitchFamily="18" charset="0"/>
              </a:rPr>
              <a:t>The scheme of application of VAT articulates around the operation of the two key institutions </a:t>
            </a:r>
          </a:p>
          <a:p>
            <a:pPr algn="just"/>
            <a:endParaRPr lang="en-US" sz="1400" dirty="0">
              <a:latin typeface="Times New Roman" pitchFamily="18" charset="0"/>
              <a:cs typeface="Times New Roman" pitchFamily="18" charset="0"/>
            </a:endParaRPr>
          </a:p>
          <a:p>
            <a:pPr algn="just">
              <a:buFont typeface="+mj-lt"/>
              <a:buAutoNum type="arabicPeriod"/>
            </a:pPr>
            <a:r>
              <a:rPr lang="en-US" sz="1400" b="1" dirty="0">
                <a:latin typeface="Times New Roman" pitchFamily="18" charset="0"/>
                <a:cs typeface="Times New Roman" pitchFamily="18" charset="0"/>
              </a:rPr>
              <a:t>The right of redress </a:t>
            </a:r>
            <a:r>
              <a:rPr lang="en-US" sz="1400" dirty="0">
                <a:latin typeface="Times New Roman" pitchFamily="18" charset="0"/>
                <a:cs typeface="Times New Roman" pitchFamily="18" charset="0"/>
              </a:rPr>
              <a:t>(</a:t>
            </a:r>
            <a:r>
              <a:rPr lang="en-US" sz="1400" dirty="0" err="1">
                <a:latin typeface="Times New Roman" pitchFamily="18" charset="0"/>
                <a:cs typeface="Times New Roman" pitchFamily="18" charset="0"/>
              </a:rPr>
              <a:t>rivalsa</a:t>
            </a:r>
            <a:r>
              <a:rPr lang="en-US" sz="1400" dirty="0">
                <a:latin typeface="Times New Roman" pitchFamily="18" charset="0"/>
                <a:cs typeface="Times New Roman" pitchFamily="18" charset="0"/>
              </a:rPr>
              <a:t>);</a:t>
            </a:r>
          </a:p>
          <a:p>
            <a:pPr algn="just">
              <a:buFont typeface="+mj-lt"/>
              <a:buAutoNum type="arabicPeriod"/>
            </a:pPr>
            <a:endParaRPr lang="en-US" sz="1400" dirty="0">
              <a:latin typeface="Times New Roman" pitchFamily="18" charset="0"/>
              <a:cs typeface="Times New Roman" pitchFamily="18" charset="0"/>
            </a:endParaRPr>
          </a:p>
          <a:p>
            <a:pPr algn="just">
              <a:buFont typeface="+mj-lt"/>
              <a:buAutoNum type="arabicPeriod"/>
            </a:pPr>
            <a:r>
              <a:rPr lang="en-US" sz="1400" b="1" dirty="0">
                <a:latin typeface="Times New Roman" pitchFamily="18" charset="0"/>
                <a:cs typeface="Times New Roman" pitchFamily="18" charset="0"/>
              </a:rPr>
              <a:t>the deduction </a:t>
            </a:r>
            <a:r>
              <a:rPr lang="en-US" sz="1400" dirty="0">
                <a:latin typeface="Times New Roman" pitchFamily="18" charset="0"/>
                <a:cs typeface="Times New Roman" pitchFamily="18" charset="0"/>
              </a:rPr>
              <a:t>(</a:t>
            </a:r>
            <a:r>
              <a:rPr lang="en-US" sz="1400" dirty="0" err="1">
                <a:latin typeface="Times New Roman" pitchFamily="18" charset="0"/>
                <a:cs typeface="Times New Roman" pitchFamily="18" charset="0"/>
              </a:rPr>
              <a:t>detrazione</a:t>
            </a:r>
            <a:r>
              <a:rPr lang="en-US" sz="1400" dirty="0">
                <a:latin typeface="Times New Roman" pitchFamily="18" charset="0"/>
                <a:cs typeface="Times New Roman" pitchFamily="18" charset="0"/>
              </a:rPr>
              <a:t>). </a:t>
            </a:r>
          </a:p>
          <a:p>
            <a:pPr algn="just">
              <a:buFont typeface="+mj-lt"/>
              <a:buAutoNum type="arabicPeriod"/>
            </a:pPr>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The combined effect of the two institutes implies that the </a:t>
            </a:r>
            <a:r>
              <a:rPr lang="en-US" sz="1400" b="1" dirty="0">
                <a:latin typeface="Times New Roman" pitchFamily="18" charset="0"/>
                <a:cs typeface="Times New Roman" pitchFamily="18" charset="0"/>
              </a:rPr>
              <a:t>final tax payable corresponds to the value added made by the taxable person from the production of the good or service.</a:t>
            </a: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Deducting from the gross tax charged on the services rendered to customers the tax due on purchases, it results an amount corresponding to the “</a:t>
            </a:r>
            <a:r>
              <a:rPr lang="en-US" sz="1400" i="1" dirty="0">
                <a:latin typeface="Times New Roman" pitchFamily="18" charset="0"/>
                <a:cs typeface="Times New Roman" pitchFamily="18" charset="0"/>
              </a:rPr>
              <a:t>added value</a:t>
            </a:r>
            <a:r>
              <a:rPr lang="en-US" sz="1400" dirty="0">
                <a:latin typeface="Times New Roman" pitchFamily="18" charset="0"/>
                <a:cs typeface="Times New Roman" pitchFamily="18" charset="0"/>
              </a:rPr>
              <a:t>” produced by the economic activity of the taxable subject.</a:t>
            </a:r>
            <a:endParaRPr lang="it-IT" sz="1400" dirty="0">
              <a:latin typeface="Times New Roman" pitchFamily="18" charset="0"/>
              <a:cs typeface="Times New Roman" pitchFamily="18" charset="0"/>
            </a:endParaRPr>
          </a:p>
        </p:txBody>
      </p:sp>
      <p:sp>
        <p:nvSpPr>
          <p:cNvPr id="6148" name="Segnaposto data 3"/>
          <p:cNvSpPr>
            <a:spLocks noGrp="1"/>
          </p:cNvSpPr>
          <p:nvPr>
            <p:ph type="dt" sz="quarter" idx="10"/>
          </p:nvPr>
        </p:nvSpPr>
        <p:spPr>
          <a:noFill/>
          <a:ln>
            <a:miter lim="800000"/>
            <a:headEnd/>
            <a:tailEnd/>
          </a:ln>
        </p:spPr>
        <p:txBody>
          <a:bodyPr/>
          <a:lstStyle/>
          <a:p>
            <a:fld id="{B4372590-2384-4449-BB6A-3212D7000B9F}" type="datetime1">
              <a:rPr lang="it-IT" altLang="it-IT" smtClean="0">
                <a:ea typeface="ＭＳ Ｐゴシック" pitchFamily="34" charset="-128"/>
              </a:rPr>
              <a:pPr/>
              <a:t>25/09/2018</a:t>
            </a:fld>
            <a:endParaRPr lang="it-IT" altLang="it-IT">
              <a:ea typeface="ＭＳ Ｐゴシック" pitchFamily="34" charset="-128"/>
            </a:endParaRPr>
          </a:p>
        </p:txBody>
      </p:sp>
      <p:sp>
        <p:nvSpPr>
          <p:cNvPr id="6149" name="Segnaposto piè di pagina 4"/>
          <p:cNvSpPr>
            <a:spLocks noGrp="1"/>
          </p:cNvSpPr>
          <p:nvPr>
            <p:ph type="ftr" sz="quarter" idx="11"/>
          </p:nvPr>
        </p:nvSpPr>
        <p:spPr>
          <a:noFill/>
          <a:ln>
            <a:miter lim="800000"/>
            <a:headEnd/>
            <a:tailEnd/>
          </a:ln>
        </p:spPr>
        <p:txBody>
          <a:bodyPr/>
          <a:lstStyle/>
          <a:p>
            <a:r>
              <a:rPr lang="en-US" b="1" dirty="0"/>
              <a:t>Models of taxation: the VAT system</a:t>
            </a:r>
            <a:endParaRPr lang="it-IT" altLang="it-IT" dirty="0">
              <a:ea typeface="ＭＳ Ｐゴシック" pitchFamily="34" charset="-128"/>
            </a:endParaRPr>
          </a:p>
        </p:txBody>
      </p:sp>
      <p:sp>
        <p:nvSpPr>
          <p:cNvPr id="6150" name="Segnaposto numero diapositiva 5"/>
          <p:cNvSpPr>
            <a:spLocks noGrp="1"/>
          </p:cNvSpPr>
          <p:nvPr>
            <p:ph type="sldNum" sz="quarter" idx="12"/>
          </p:nvPr>
        </p:nvSpPr>
        <p:spPr>
          <a:noFill/>
          <a:ln>
            <a:miter lim="800000"/>
            <a:headEnd/>
            <a:tailEnd/>
          </a:ln>
        </p:spPr>
        <p:txBody>
          <a:bodyPr/>
          <a:lstStyle/>
          <a:p>
            <a:r>
              <a:rPr lang="it-IT" altLang="it-IT"/>
              <a:t>Pagina </a:t>
            </a:r>
            <a:fld id="{FE47938D-BDC6-4B7C-8D5E-ADFF1C0FD4DC}" type="slidenum">
              <a:rPr lang="it-IT" altLang="it-IT"/>
              <a:pPr/>
              <a:t>7</a:t>
            </a:fld>
            <a:endParaRPr lang="it-IT" altLang="it-IT"/>
          </a:p>
        </p:txBody>
      </p:sp>
      <p:sp>
        <p:nvSpPr>
          <p:cNvPr id="7" name="Freccia in giù 6"/>
          <p:cNvSpPr/>
          <p:nvPr/>
        </p:nvSpPr>
        <p:spPr bwMode="auto">
          <a:xfrm>
            <a:off x="4355976" y="4221088"/>
            <a:ext cx="648072" cy="978408"/>
          </a:xfrm>
          <a:prstGeom prst="downArrow">
            <a:avLst>
              <a:gd name="adj1" fmla="val 50000"/>
              <a:gd name="adj2" fmla="val 66126"/>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charset="0"/>
              <a:ea typeface="ＭＳ Ｐゴシック" pitchFamily="1" charset="-128"/>
            </a:endParaRPr>
          </a:p>
        </p:txBody>
      </p:sp>
      <p:sp>
        <p:nvSpPr>
          <p:cNvPr id="8" name="Freccia in giù 7"/>
          <p:cNvSpPr/>
          <p:nvPr/>
        </p:nvSpPr>
        <p:spPr bwMode="auto">
          <a:xfrm>
            <a:off x="4860032" y="4149080"/>
            <a:ext cx="484632" cy="720080"/>
          </a:xfrm>
          <a:prstGeom prst="downArrow">
            <a:avLst>
              <a:gd name="adj1" fmla="val 100000"/>
              <a:gd name="adj2" fmla="val 59676"/>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charset="0"/>
              <a:ea typeface="ＭＳ Ｐゴシック" pitchFamily="1" charset="-128"/>
            </a:endParaRPr>
          </a:p>
        </p:txBody>
      </p:sp>
      <p:cxnSp>
        <p:nvCxnSpPr>
          <p:cNvPr id="10" name="Connettore 2 9"/>
          <p:cNvCxnSpPr/>
          <p:nvPr/>
        </p:nvCxnSpPr>
        <p:spPr bwMode="auto">
          <a:xfrm>
            <a:off x="5220072" y="4221088"/>
            <a:ext cx="914400" cy="914400"/>
          </a:xfrm>
          <a:prstGeom prst="straightConnector1">
            <a:avLst/>
          </a:prstGeom>
          <a:noFill/>
          <a:ln>
            <a:noFill/>
            <a:tailEnd type="arrow"/>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sp>
        <p:nvSpPr>
          <p:cNvPr id="11" name="Freccia in giù 10"/>
          <p:cNvSpPr/>
          <p:nvPr/>
        </p:nvSpPr>
        <p:spPr bwMode="auto">
          <a:xfrm>
            <a:off x="4716016" y="4149080"/>
            <a:ext cx="484632" cy="978408"/>
          </a:xfrm>
          <a:prstGeom prst="downArrow">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charset="0"/>
              <a:ea typeface="ＭＳ Ｐゴシック" pitchFamily="1"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noChangeArrowheads="1"/>
          </p:cNvSpPr>
          <p:nvPr>
            <p:ph type="title"/>
          </p:nvPr>
        </p:nvSpPr>
        <p:spPr/>
        <p:txBody>
          <a:bodyPr/>
          <a:lstStyle/>
          <a:p>
            <a:r>
              <a:rPr lang="en-US" sz="1800" dirty="0">
                <a:latin typeface="Times New Roman" pitchFamily="18" charset="0"/>
                <a:cs typeface="Times New Roman" pitchFamily="18" charset="0"/>
              </a:rPr>
              <a:t>The application of VAT – The right of redress. </a:t>
            </a:r>
            <a:endParaRPr lang="it-IT" sz="1800" dirty="0">
              <a:latin typeface="Times New Roman" pitchFamily="18" charset="0"/>
              <a:cs typeface="Times New Roman" pitchFamily="18" charset="0"/>
            </a:endParaRPr>
          </a:p>
        </p:txBody>
      </p:sp>
      <p:sp>
        <p:nvSpPr>
          <p:cNvPr id="6147" name="Segnaposto contenuto 2"/>
          <p:cNvSpPr>
            <a:spLocks noGrp="1" noChangeArrowheads="1"/>
          </p:cNvSpPr>
          <p:nvPr>
            <p:ph idx="1"/>
          </p:nvPr>
        </p:nvSpPr>
        <p:spPr>
          <a:xfrm>
            <a:off x="1187624" y="1268760"/>
            <a:ext cx="7559675" cy="4670425"/>
          </a:xfrm>
        </p:spPr>
        <p:txBody>
          <a:bodyPr/>
          <a:lstStyle/>
          <a:p>
            <a:endParaRPr lang="en-US" sz="1400" dirty="0">
              <a:latin typeface="Times New Roman" pitchFamily="18" charset="0"/>
              <a:cs typeface="Times New Roman" pitchFamily="18" charset="0"/>
            </a:endParaRPr>
          </a:p>
          <a:p>
            <a:pPr algn="just">
              <a:buNone/>
            </a:pPr>
            <a:endParaRPr lang="en-US" sz="1400" dirty="0">
              <a:latin typeface="Times New Roman" pitchFamily="18" charset="0"/>
              <a:cs typeface="Times New Roman" pitchFamily="18" charset="0"/>
            </a:endParaRPr>
          </a:p>
          <a:p>
            <a:pPr algn="just"/>
            <a:endParaRPr lang="en-US" sz="1400" dirty="0"/>
          </a:p>
          <a:p>
            <a:pPr algn="just"/>
            <a:r>
              <a:rPr lang="en-US" sz="1400" dirty="0">
                <a:latin typeface="Times New Roman" pitchFamily="18" charset="0"/>
                <a:cs typeface="Times New Roman" pitchFamily="18" charset="0"/>
              </a:rPr>
              <a:t>The taxable person (entrepreneur or professional) adds to the price of his supply (sale of goods or services) a value equal to the tax payable on the basis of the applicable levies rates. </a:t>
            </a:r>
          </a:p>
          <a:p>
            <a:pPr algn="just"/>
            <a:endParaRPr lang="en-US" sz="1400" dirty="0">
              <a:latin typeface="Times New Roman" pitchFamily="18" charset="0"/>
              <a:cs typeface="Times New Roman" pitchFamily="18" charset="0"/>
            </a:endParaRP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The VAT is requested from the negotiating party of the VAT entity (customer or buyer) on the basis of a legally-recognized credit law that is defined as </a:t>
            </a:r>
            <a:r>
              <a:rPr lang="en-US" sz="1400" b="1" dirty="0">
                <a:latin typeface="Times New Roman" pitchFamily="18" charset="0"/>
                <a:cs typeface="Times New Roman" pitchFamily="18" charset="0"/>
              </a:rPr>
              <a:t>the right of redress</a:t>
            </a:r>
            <a:r>
              <a:rPr lang="en-US" sz="1400" dirty="0">
                <a:latin typeface="Times New Roman" pitchFamily="18" charset="0"/>
                <a:cs typeface="Times New Roman" pitchFamily="18" charset="0"/>
              </a:rPr>
              <a:t>.</a:t>
            </a:r>
          </a:p>
          <a:p>
            <a:pPr algn="just"/>
            <a:endParaRPr lang="en-US" sz="1400" dirty="0">
              <a:latin typeface="Times New Roman" pitchFamily="18" charset="0"/>
              <a:cs typeface="Times New Roman" pitchFamily="18" charset="0"/>
            </a:endParaRP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This amounts to an amount due to the State which is referred to as “</a:t>
            </a:r>
            <a:r>
              <a:rPr lang="en-US" sz="1400" i="1" u="sng" dirty="0">
                <a:latin typeface="Times New Roman" pitchFamily="18" charset="0"/>
                <a:cs typeface="Times New Roman" pitchFamily="18" charset="0"/>
              </a:rPr>
              <a:t>sales tax</a:t>
            </a:r>
            <a:r>
              <a:rPr lang="en-US" sz="1400" dirty="0">
                <a:latin typeface="Times New Roman" pitchFamily="18" charset="0"/>
                <a:cs typeface="Times New Roman" pitchFamily="18" charset="0"/>
              </a:rPr>
              <a:t>” or “</a:t>
            </a:r>
            <a:r>
              <a:rPr lang="en-US" sz="1400" i="1" u="sng" dirty="0">
                <a:latin typeface="Times New Roman" pitchFamily="18" charset="0"/>
                <a:cs typeface="Times New Roman" pitchFamily="18" charset="0"/>
              </a:rPr>
              <a:t>VAT debt</a:t>
            </a:r>
            <a:r>
              <a:rPr lang="en-US" sz="1400" dirty="0">
                <a:latin typeface="Times New Roman" pitchFamily="18" charset="0"/>
                <a:cs typeface="Times New Roman" pitchFamily="18" charset="0"/>
              </a:rPr>
              <a:t>”.</a:t>
            </a: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Is an autonomous creditor's right of the transferor or service provider to which the counterparty is obliged to transfer to the latter party the incidence of the tax. Which involves a balance between the subjects involved.</a:t>
            </a:r>
          </a:p>
        </p:txBody>
      </p:sp>
      <p:sp>
        <p:nvSpPr>
          <p:cNvPr id="6148" name="Segnaposto data 3"/>
          <p:cNvSpPr>
            <a:spLocks noGrp="1"/>
          </p:cNvSpPr>
          <p:nvPr>
            <p:ph type="dt" sz="quarter" idx="10"/>
          </p:nvPr>
        </p:nvSpPr>
        <p:spPr>
          <a:noFill/>
          <a:ln>
            <a:miter lim="800000"/>
            <a:headEnd/>
            <a:tailEnd/>
          </a:ln>
        </p:spPr>
        <p:txBody>
          <a:bodyPr/>
          <a:lstStyle/>
          <a:p>
            <a:fld id="{B4372590-2384-4449-BB6A-3212D7000B9F}" type="datetime1">
              <a:rPr lang="it-IT" altLang="it-IT" smtClean="0">
                <a:ea typeface="ＭＳ Ｐゴシック" pitchFamily="34" charset="-128"/>
              </a:rPr>
              <a:pPr/>
              <a:t>25/09/2018</a:t>
            </a:fld>
            <a:endParaRPr lang="it-IT" altLang="it-IT">
              <a:ea typeface="ＭＳ Ｐゴシック" pitchFamily="34" charset="-128"/>
            </a:endParaRPr>
          </a:p>
        </p:txBody>
      </p:sp>
      <p:sp>
        <p:nvSpPr>
          <p:cNvPr id="6149" name="Segnaposto piè di pagina 4"/>
          <p:cNvSpPr>
            <a:spLocks noGrp="1"/>
          </p:cNvSpPr>
          <p:nvPr>
            <p:ph type="ftr" sz="quarter" idx="11"/>
          </p:nvPr>
        </p:nvSpPr>
        <p:spPr>
          <a:noFill/>
          <a:ln>
            <a:miter lim="800000"/>
            <a:headEnd/>
            <a:tailEnd/>
          </a:ln>
        </p:spPr>
        <p:txBody>
          <a:bodyPr/>
          <a:lstStyle/>
          <a:p>
            <a:r>
              <a:rPr lang="en-US" b="1" dirty="0"/>
              <a:t>Models of taxation: the VAT system</a:t>
            </a:r>
            <a:endParaRPr lang="it-IT" altLang="it-IT" dirty="0">
              <a:ea typeface="ＭＳ Ｐゴシック" pitchFamily="34" charset="-128"/>
            </a:endParaRPr>
          </a:p>
        </p:txBody>
      </p:sp>
      <p:sp>
        <p:nvSpPr>
          <p:cNvPr id="6150" name="Segnaposto numero diapositiva 5"/>
          <p:cNvSpPr>
            <a:spLocks noGrp="1"/>
          </p:cNvSpPr>
          <p:nvPr>
            <p:ph type="sldNum" sz="quarter" idx="12"/>
          </p:nvPr>
        </p:nvSpPr>
        <p:spPr>
          <a:noFill/>
          <a:ln>
            <a:miter lim="800000"/>
            <a:headEnd/>
            <a:tailEnd/>
          </a:ln>
        </p:spPr>
        <p:txBody>
          <a:bodyPr/>
          <a:lstStyle/>
          <a:p>
            <a:r>
              <a:rPr lang="it-IT" altLang="it-IT"/>
              <a:t>Pagina </a:t>
            </a:r>
            <a:fld id="{FE47938D-BDC6-4B7C-8D5E-ADFF1C0FD4DC}" type="slidenum">
              <a:rPr lang="it-IT" altLang="it-IT"/>
              <a:pPr/>
              <a:t>8</a:t>
            </a:fld>
            <a:endParaRPr lang="it-IT" altLang="it-IT"/>
          </a:p>
        </p:txBody>
      </p:sp>
      <p:sp>
        <p:nvSpPr>
          <p:cNvPr id="7" name="Freccia in giù 6"/>
          <p:cNvSpPr/>
          <p:nvPr/>
        </p:nvSpPr>
        <p:spPr bwMode="auto">
          <a:xfrm>
            <a:off x="4355976" y="4221088"/>
            <a:ext cx="648072" cy="978408"/>
          </a:xfrm>
          <a:prstGeom prst="downArrow">
            <a:avLst>
              <a:gd name="adj1" fmla="val 50000"/>
              <a:gd name="adj2" fmla="val 66126"/>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charset="0"/>
              <a:ea typeface="ＭＳ Ｐゴシック" pitchFamily="1" charset="-128"/>
            </a:endParaRPr>
          </a:p>
        </p:txBody>
      </p:sp>
      <p:sp>
        <p:nvSpPr>
          <p:cNvPr id="8" name="Freccia in giù 7"/>
          <p:cNvSpPr/>
          <p:nvPr/>
        </p:nvSpPr>
        <p:spPr bwMode="auto">
          <a:xfrm>
            <a:off x="4860032" y="4149080"/>
            <a:ext cx="484632" cy="720080"/>
          </a:xfrm>
          <a:prstGeom prst="downArrow">
            <a:avLst>
              <a:gd name="adj1" fmla="val 100000"/>
              <a:gd name="adj2" fmla="val 59676"/>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charset="0"/>
              <a:ea typeface="ＭＳ Ｐゴシック" pitchFamily="1" charset="-128"/>
            </a:endParaRPr>
          </a:p>
        </p:txBody>
      </p:sp>
      <p:cxnSp>
        <p:nvCxnSpPr>
          <p:cNvPr id="10" name="Connettore 2 9"/>
          <p:cNvCxnSpPr/>
          <p:nvPr/>
        </p:nvCxnSpPr>
        <p:spPr bwMode="auto">
          <a:xfrm>
            <a:off x="5220072" y="4221088"/>
            <a:ext cx="914400" cy="914400"/>
          </a:xfrm>
          <a:prstGeom prst="straightConnector1">
            <a:avLst/>
          </a:prstGeom>
          <a:noFill/>
          <a:ln>
            <a:noFill/>
            <a:tailEnd type="arrow"/>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sp>
        <p:nvSpPr>
          <p:cNvPr id="11" name="Freccia in giù 10"/>
          <p:cNvSpPr/>
          <p:nvPr/>
        </p:nvSpPr>
        <p:spPr bwMode="auto">
          <a:xfrm>
            <a:off x="4716016" y="4149080"/>
            <a:ext cx="484632" cy="978408"/>
          </a:xfrm>
          <a:prstGeom prst="downArrow">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charset="0"/>
              <a:ea typeface="ＭＳ Ｐゴシック" pitchFamily="1"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noChangeArrowheads="1"/>
          </p:cNvSpPr>
          <p:nvPr>
            <p:ph type="title"/>
          </p:nvPr>
        </p:nvSpPr>
        <p:spPr/>
        <p:txBody>
          <a:bodyPr/>
          <a:lstStyle/>
          <a:p>
            <a:r>
              <a:rPr lang="en-US" sz="1800" dirty="0">
                <a:latin typeface="Times New Roman" pitchFamily="18" charset="0"/>
                <a:cs typeface="Times New Roman" pitchFamily="18" charset="0"/>
              </a:rPr>
              <a:t>The application of VAT – The right of deduction. </a:t>
            </a:r>
            <a:endParaRPr lang="it-IT" sz="1800" dirty="0">
              <a:latin typeface="Times New Roman" pitchFamily="18" charset="0"/>
              <a:cs typeface="Times New Roman" pitchFamily="18" charset="0"/>
            </a:endParaRPr>
          </a:p>
        </p:txBody>
      </p:sp>
      <p:sp>
        <p:nvSpPr>
          <p:cNvPr id="6147" name="Segnaposto contenuto 2"/>
          <p:cNvSpPr>
            <a:spLocks noGrp="1" noChangeArrowheads="1"/>
          </p:cNvSpPr>
          <p:nvPr>
            <p:ph idx="1"/>
          </p:nvPr>
        </p:nvSpPr>
        <p:spPr>
          <a:xfrm>
            <a:off x="1187624" y="1268760"/>
            <a:ext cx="7559675" cy="4670425"/>
          </a:xfrm>
        </p:spPr>
        <p:txBody>
          <a:bodyPr/>
          <a:lstStyle/>
          <a:p>
            <a:endParaRPr lang="en-US" sz="1400" dirty="0">
              <a:latin typeface="Times New Roman" pitchFamily="18" charset="0"/>
              <a:cs typeface="Times New Roman" pitchFamily="18" charset="0"/>
            </a:endParaRPr>
          </a:p>
          <a:p>
            <a:pPr algn="just">
              <a:buNone/>
            </a:pPr>
            <a:endParaRPr lang="en-US" sz="1400" dirty="0">
              <a:latin typeface="Times New Roman" pitchFamily="18" charset="0"/>
              <a:cs typeface="Times New Roman" pitchFamily="18" charset="0"/>
            </a:endParaRPr>
          </a:p>
          <a:p>
            <a:pPr algn="just"/>
            <a:endParaRPr lang="en-US" sz="1400" dirty="0"/>
          </a:p>
          <a:p>
            <a:pPr algn="just"/>
            <a:r>
              <a:rPr lang="en-US" sz="1400" dirty="0">
                <a:latin typeface="Times New Roman" pitchFamily="18" charset="0"/>
                <a:cs typeface="Times New Roman" pitchFamily="18" charset="0"/>
              </a:rPr>
              <a:t>The taxable person (entrepreneur or professional) is allowed </a:t>
            </a:r>
            <a:r>
              <a:rPr lang="en-US" sz="1400" b="1" dirty="0">
                <a:latin typeface="Times New Roman" pitchFamily="18" charset="0"/>
                <a:cs typeface="Times New Roman" pitchFamily="18" charset="0"/>
              </a:rPr>
              <a:t>to deduct </a:t>
            </a:r>
            <a:r>
              <a:rPr lang="en-US" sz="1400" dirty="0">
                <a:latin typeface="Times New Roman" pitchFamily="18" charset="0"/>
                <a:cs typeface="Times New Roman" pitchFamily="18" charset="0"/>
              </a:rPr>
              <a:t>from the tax due to the State (and collected through the exercise of the right of redress) the tax paid or otherwise due on the purchases relating to the carrying out of the economic activity.</a:t>
            </a:r>
          </a:p>
          <a:p>
            <a:pPr algn="just"/>
            <a:endParaRPr lang="en-US" sz="1400" dirty="0">
              <a:latin typeface="Times New Roman" pitchFamily="18" charset="0"/>
              <a:cs typeface="Times New Roman" pitchFamily="18" charset="0"/>
            </a:endParaRP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This amounts to an amount that is a claim to be made against the State and which is defined as a "</a:t>
            </a:r>
            <a:r>
              <a:rPr lang="en-US" sz="1400" i="1" u="sng" dirty="0">
                <a:latin typeface="Times New Roman" pitchFamily="18" charset="0"/>
                <a:cs typeface="Times New Roman" pitchFamily="18" charset="0"/>
              </a:rPr>
              <a:t>tax on purchases</a:t>
            </a:r>
            <a:r>
              <a:rPr lang="en-US" sz="1400" dirty="0">
                <a:latin typeface="Times New Roman" pitchFamily="18" charset="0"/>
                <a:cs typeface="Times New Roman" pitchFamily="18" charset="0"/>
              </a:rPr>
              <a:t>" or a “</a:t>
            </a:r>
            <a:r>
              <a:rPr lang="en-US" sz="1400" i="1" u="sng" dirty="0">
                <a:latin typeface="Times New Roman" pitchFamily="18" charset="0"/>
                <a:cs typeface="Times New Roman" pitchFamily="18" charset="0"/>
              </a:rPr>
              <a:t>VAT credit</a:t>
            </a:r>
            <a:r>
              <a:rPr lang="en-US" sz="1400" dirty="0">
                <a:latin typeface="Times New Roman" pitchFamily="18" charset="0"/>
                <a:cs typeface="Times New Roman" pitchFamily="18" charset="0"/>
              </a:rPr>
              <a:t>”.</a:t>
            </a:r>
          </a:p>
          <a:p>
            <a:pPr algn="just"/>
            <a:endParaRPr lang="en-US" sz="1400" dirty="0">
              <a:latin typeface="Times New Roman" pitchFamily="18" charset="0"/>
              <a:cs typeface="Times New Roman" pitchFamily="18" charset="0"/>
            </a:endParaRPr>
          </a:p>
          <a:p>
            <a:pPr algn="just"/>
            <a:r>
              <a:rPr lang="en-US" sz="1400" u="sng" dirty="0">
                <a:latin typeface="Times New Roman" pitchFamily="18" charset="0"/>
                <a:cs typeface="Times New Roman" pitchFamily="18" charset="0"/>
              </a:rPr>
              <a:t>The contraction </a:t>
            </a:r>
            <a:r>
              <a:rPr lang="en-US" sz="1400" dirty="0">
                <a:latin typeface="Times New Roman" pitchFamily="18" charset="0"/>
                <a:cs typeface="Times New Roman" pitchFamily="18" charset="0"/>
              </a:rPr>
              <a:t>between VAT on purchases and VAT on sales produces a balance that would normally be a </a:t>
            </a:r>
            <a:r>
              <a:rPr lang="en-US" sz="1400" b="1" dirty="0">
                <a:latin typeface="Times New Roman" pitchFamily="18" charset="0"/>
                <a:cs typeface="Times New Roman" pitchFamily="18" charset="0"/>
              </a:rPr>
              <a:t>tax debt to be paid to the state</a:t>
            </a:r>
            <a:r>
              <a:rPr lang="en-US" sz="1400" dirty="0">
                <a:latin typeface="Times New Roman" pitchFamily="18" charset="0"/>
                <a:cs typeface="Times New Roman" pitchFamily="18" charset="0"/>
              </a:rPr>
              <a:t>, but which may sometimes result in a credit for the taxpayer.</a:t>
            </a:r>
          </a:p>
        </p:txBody>
      </p:sp>
      <p:sp>
        <p:nvSpPr>
          <p:cNvPr id="6148" name="Segnaposto data 3"/>
          <p:cNvSpPr>
            <a:spLocks noGrp="1"/>
          </p:cNvSpPr>
          <p:nvPr>
            <p:ph type="dt" sz="quarter" idx="10"/>
          </p:nvPr>
        </p:nvSpPr>
        <p:spPr>
          <a:noFill/>
          <a:ln>
            <a:miter lim="800000"/>
            <a:headEnd/>
            <a:tailEnd/>
          </a:ln>
        </p:spPr>
        <p:txBody>
          <a:bodyPr/>
          <a:lstStyle/>
          <a:p>
            <a:fld id="{B4372590-2384-4449-BB6A-3212D7000B9F}" type="datetime1">
              <a:rPr lang="it-IT" altLang="it-IT" smtClean="0">
                <a:ea typeface="ＭＳ Ｐゴシック" pitchFamily="34" charset="-128"/>
              </a:rPr>
              <a:pPr/>
              <a:t>25/09/2018</a:t>
            </a:fld>
            <a:endParaRPr lang="it-IT" altLang="it-IT">
              <a:ea typeface="ＭＳ Ｐゴシック" pitchFamily="34" charset="-128"/>
            </a:endParaRPr>
          </a:p>
        </p:txBody>
      </p:sp>
      <p:sp>
        <p:nvSpPr>
          <p:cNvPr id="6149" name="Segnaposto piè di pagina 4"/>
          <p:cNvSpPr>
            <a:spLocks noGrp="1"/>
          </p:cNvSpPr>
          <p:nvPr>
            <p:ph type="ftr" sz="quarter" idx="11"/>
          </p:nvPr>
        </p:nvSpPr>
        <p:spPr>
          <a:noFill/>
          <a:ln>
            <a:miter lim="800000"/>
            <a:headEnd/>
            <a:tailEnd/>
          </a:ln>
        </p:spPr>
        <p:txBody>
          <a:bodyPr/>
          <a:lstStyle/>
          <a:p>
            <a:r>
              <a:rPr lang="en-US" b="1" dirty="0"/>
              <a:t>Models of taxation: the VAT system</a:t>
            </a:r>
            <a:endParaRPr lang="it-IT" altLang="it-IT" dirty="0">
              <a:ea typeface="ＭＳ Ｐゴシック" pitchFamily="34" charset="-128"/>
            </a:endParaRPr>
          </a:p>
        </p:txBody>
      </p:sp>
      <p:sp>
        <p:nvSpPr>
          <p:cNvPr id="6150" name="Segnaposto numero diapositiva 5"/>
          <p:cNvSpPr>
            <a:spLocks noGrp="1"/>
          </p:cNvSpPr>
          <p:nvPr>
            <p:ph type="sldNum" sz="quarter" idx="12"/>
          </p:nvPr>
        </p:nvSpPr>
        <p:spPr>
          <a:noFill/>
          <a:ln>
            <a:miter lim="800000"/>
            <a:headEnd/>
            <a:tailEnd/>
          </a:ln>
        </p:spPr>
        <p:txBody>
          <a:bodyPr/>
          <a:lstStyle/>
          <a:p>
            <a:r>
              <a:rPr lang="it-IT" altLang="it-IT"/>
              <a:t>Pagina </a:t>
            </a:r>
            <a:fld id="{FE47938D-BDC6-4B7C-8D5E-ADFF1C0FD4DC}" type="slidenum">
              <a:rPr lang="it-IT" altLang="it-IT"/>
              <a:pPr/>
              <a:t>9</a:t>
            </a:fld>
            <a:endParaRPr lang="it-IT" altLang="it-IT"/>
          </a:p>
        </p:txBody>
      </p:sp>
      <p:sp>
        <p:nvSpPr>
          <p:cNvPr id="7" name="Freccia in giù 6"/>
          <p:cNvSpPr/>
          <p:nvPr/>
        </p:nvSpPr>
        <p:spPr bwMode="auto">
          <a:xfrm>
            <a:off x="4355976" y="4221088"/>
            <a:ext cx="648072" cy="978408"/>
          </a:xfrm>
          <a:prstGeom prst="downArrow">
            <a:avLst>
              <a:gd name="adj1" fmla="val 50000"/>
              <a:gd name="adj2" fmla="val 66126"/>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charset="0"/>
              <a:ea typeface="ＭＳ Ｐゴシック" pitchFamily="1" charset="-128"/>
            </a:endParaRPr>
          </a:p>
        </p:txBody>
      </p:sp>
      <p:sp>
        <p:nvSpPr>
          <p:cNvPr id="8" name="Freccia in giù 7"/>
          <p:cNvSpPr/>
          <p:nvPr/>
        </p:nvSpPr>
        <p:spPr bwMode="auto">
          <a:xfrm>
            <a:off x="4860032" y="4149080"/>
            <a:ext cx="484632" cy="720080"/>
          </a:xfrm>
          <a:prstGeom prst="downArrow">
            <a:avLst>
              <a:gd name="adj1" fmla="val 100000"/>
              <a:gd name="adj2" fmla="val 59676"/>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charset="0"/>
              <a:ea typeface="ＭＳ Ｐゴシック" pitchFamily="1" charset="-128"/>
            </a:endParaRPr>
          </a:p>
        </p:txBody>
      </p:sp>
      <p:cxnSp>
        <p:nvCxnSpPr>
          <p:cNvPr id="10" name="Connettore 2 9"/>
          <p:cNvCxnSpPr/>
          <p:nvPr/>
        </p:nvCxnSpPr>
        <p:spPr bwMode="auto">
          <a:xfrm>
            <a:off x="5220072" y="4221088"/>
            <a:ext cx="914400" cy="914400"/>
          </a:xfrm>
          <a:prstGeom prst="straightConnector1">
            <a:avLst/>
          </a:prstGeom>
          <a:noFill/>
          <a:ln>
            <a:noFill/>
            <a:tailEnd type="arrow"/>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sp>
        <p:nvSpPr>
          <p:cNvPr id="11" name="Freccia in giù 10"/>
          <p:cNvSpPr/>
          <p:nvPr/>
        </p:nvSpPr>
        <p:spPr bwMode="auto">
          <a:xfrm>
            <a:off x="4716016" y="4149080"/>
            <a:ext cx="484632" cy="978408"/>
          </a:xfrm>
          <a:prstGeom prst="downArrow">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it-IT" sz="900" b="0" i="0" u="none" strike="noStrike" cap="none" normalizeH="0" baseline="0">
              <a:ln>
                <a:noFill/>
              </a:ln>
              <a:solidFill>
                <a:schemeClr val="bg1"/>
              </a:solidFill>
              <a:effectLst/>
              <a:latin typeface="Arial" charset="0"/>
              <a:ea typeface="ＭＳ Ｐゴシック" pitchFamily="1" charset="-128"/>
            </a:endParaRPr>
          </a:p>
        </p:txBody>
      </p:sp>
    </p:spTree>
  </p:cSld>
  <p:clrMapOvr>
    <a:masterClrMapping/>
  </p:clrMapOvr>
</p:sld>
</file>

<file path=ppt/theme/theme1.xml><?xml version="1.0" encoding="utf-8"?>
<a:theme xmlns:a="http://schemas.openxmlformats.org/drawingml/2006/main" name="la sapienza">
  <a:themeElements>
    <a:clrScheme name="">
      <a:dk1>
        <a:srgbClr val="822433"/>
      </a:dk1>
      <a:lt1>
        <a:srgbClr val="FFFFFF"/>
      </a:lt1>
      <a:dk2>
        <a:srgbClr val="822433"/>
      </a:dk2>
      <a:lt2>
        <a:srgbClr val="808080"/>
      </a:lt2>
      <a:accent1>
        <a:srgbClr val="BBE0E3"/>
      </a:accent1>
      <a:accent2>
        <a:srgbClr val="FFFF00"/>
      </a:accent2>
      <a:accent3>
        <a:srgbClr val="FFFFFF"/>
      </a:accent3>
      <a:accent4>
        <a:srgbClr val="6E1D2A"/>
      </a:accent4>
      <a:accent5>
        <a:srgbClr val="DAEDEF"/>
      </a:accent5>
      <a:accent6>
        <a:srgbClr val="E7E700"/>
      </a:accent6>
      <a:hlink>
        <a:srgbClr val="0000FF"/>
      </a:hlink>
      <a:folHlink>
        <a:srgbClr val="FF0000"/>
      </a:folHlink>
    </a:clrScheme>
    <a:fontScheme name="la sapienza">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it-IT" altLang="it-IT" sz="900" b="0" i="0" u="none" strike="noStrike" cap="none" normalizeH="0" baseline="0" smtClean="0">
            <a:ln>
              <a:noFill/>
            </a:ln>
            <a:solidFill>
              <a:schemeClr val="bg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it-IT" altLang="it-IT" sz="900" b="0" i="0" u="none" strike="noStrike" cap="none" normalizeH="0" baseline="0" smtClean="0">
            <a:ln>
              <a:noFill/>
            </a:ln>
            <a:solidFill>
              <a:schemeClr val="bg1"/>
            </a:solidFill>
            <a:effectLst/>
            <a:latin typeface="Arial" charset="0"/>
            <a:ea typeface="ＭＳ Ｐゴシック" pitchFamily="1" charset="-128"/>
          </a:defRPr>
        </a:defPPr>
      </a:lstStyle>
    </a:lnDef>
  </a:objectDefaults>
  <a:extraClrSchemeLst>
    <a:extraClrScheme>
      <a:clrScheme name="la sapienza 1">
        <a:dk1>
          <a:srgbClr val="000000"/>
        </a:dk1>
        <a:lt1>
          <a:srgbClr val="FFFFFF"/>
        </a:lt1>
        <a:dk2>
          <a:srgbClr val="FFFFFF"/>
        </a:dk2>
        <a:lt2>
          <a:srgbClr val="2D2015"/>
        </a:lt2>
        <a:accent1>
          <a:srgbClr val="7C7C7C"/>
        </a:accent1>
        <a:accent2>
          <a:srgbClr val="FFFF7E"/>
        </a:accent2>
        <a:accent3>
          <a:srgbClr val="FFFFFF"/>
        </a:accent3>
        <a:accent4>
          <a:srgbClr val="000000"/>
        </a:accent4>
        <a:accent5>
          <a:srgbClr val="BFBFBF"/>
        </a:accent5>
        <a:accent6>
          <a:srgbClr val="E7E772"/>
        </a:accent6>
        <a:hlink>
          <a:srgbClr val="066778"/>
        </a:hlink>
        <a:folHlink>
          <a:srgbClr val="83002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Marco:Applications:Microsoft Office 2004:Modelli:Modelli personali:la sapienza.pot</Template>
  <TotalTime>1043</TotalTime>
  <Words>2751</Words>
  <Application>Microsoft Office PowerPoint</Application>
  <PresentationFormat>Presentazione su schermo (4:3)</PresentationFormat>
  <Paragraphs>316</Paragraphs>
  <Slides>20</Slides>
  <Notes>1</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20</vt:i4>
      </vt:variant>
    </vt:vector>
  </HeadingPairs>
  <TitlesOfParts>
    <vt:vector size="25" baseType="lpstr">
      <vt:lpstr>ＭＳ Ｐゴシック</vt:lpstr>
      <vt:lpstr>Arial</vt:lpstr>
      <vt:lpstr>Times New Roman</vt:lpstr>
      <vt:lpstr>Wingdings</vt:lpstr>
      <vt:lpstr>la sapienza</vt:lpstr>
      <vt:lpstr> European Tax Law </vt:lpstr>
      <vt:lpstr>The institution of VAT.</vt:lpstr>
      <vt:lpstr>The institution of VAT – the neutrality.</vt:lpstr>
      <vt:lpstr>The institution of VAT – the neutrality.</vt:lpstr>
      <vt:lpstr>The institution of VAT – the neutrality.</vt:lpstr>
      <vt:lpstr>The institution of VAT – the neutrality.</vt:lpstr>
      <vt:lpstr>The application of VAT. </vt:lpstr>
      <vt:lpstr>The application of VAT – The right of redress. </vt:lpstr>
      <vt:lpstr>The application of VAT – The right of deduction. </vt:lpstr>
      <vt:lpstr>The application of VAT – The role of instrumental obligations. </vt:lpstr>
      <vt:lpstr>The application of VAT – The VAT subjects. </vt:lpstr>
      <vt:lpstr>Legal nature of VAT  - The Constitutional basis. </vt:lpstr>
      <vt:lpstr>Legal nature of VAT  - The Constitutional basis. </vt:lpstr>
      <vt:lpstr>The delimitation of VAT compared to other taxes – Indirect taxes.</vt:lpstr>
      <vt:lpstr>The harmonization of VAT in the European legal system.</vt:lpstr>
      <vt:lpstr>The harmonization of VAT in the European legal system – the first period.</vt:lpstr>
      <vt:lpstr>The harmonization of VAT in the European legal system – the second period.</vt:lpstr>
      <vt:lpstr>The harmonization of VAT in the European legal system – the third period – intra Community trade.</vt:lpstr>
      <vt:lpstr>The harmonization of VAT in the European legal system – the third period.</vt:lpstr>
      <vt:lpstr>The harmonization of VAT in the European legal system – open issues.</vt:lpstr>
    </vt:vector>
  </TitlesOfParts>
  <Company>-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 -</dc:creator>
  <cp:lastModifiedBy>Federica Niccolini</cp:lastModifiedBy>
  <cp:revision>114</cp:revision>
  <dcterms:created xsi:type="dcterms:W3CDTF">2006-11-20T16:13:10Z</dcterms:created>
  <dcterms:modified xsi:type="dcterms:W3CDTF">2018-09-25T16:05:03Z</dcterms:modified>
</cp:coreProperties>
</file>